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2"/>
  </p:notesMasterIdLst>
  <p:sldIdLst>
    <p:sldId id="256" r:id="rId2"/>
    <p:sldId id="294" r:id="rId3"/>
    <p:sldId id="259" r:id="rId4"/>
    <p:sldId id="297" r:id="rId5"/>
    <p:sldId id="283" r:id="rId6"/>
    <p:sldId id="298" r:id="rId7"/>
    <p:sldId id="309" r:id="rId8"/>
    <p:sldId id="299" r:id="rId9"/>
    <p:sldId id="296" r:id="rId10"/>
    <p:sldId id="314" r:id="rId11"/>
    <p:sldId id="315" r:id="rId12"/>
    <p:sldId id="325" r:id="rId13"/>
    <p:sldId id="326" r:id="rId14"/>
    <p:sldId id="329" r:id="rId15"/>
    <p:sldId id="321" r:id="rId16"/>
    <p:sldId id="295" r:id="rId17"/>
    <p:sldId id="266" r:id="rId18"/>
    <p:sldId id="311" r:id="rId19"/>
    <p:sldId id="317" r:id="rId20"/>
    <p:sldId id="318" r:id="rId21"/>
    <p:sldId id="319" r:id="rId22"/>
    <p:sldId id="310" r:id="rId23"/>
    <p:sldId id="320" r:id="rId24"/>
    <p:sldId id="330" r:id="rId25"/>
    <p:sldId id="328" r:id="rId26"/>
    <p:sldId id="332" r:id="rId27"/>
    <p:sldId id="334" r:id="rId28"/>
    <p:sldId id="335" r:id="rId29"/>
    <p:sldId id="336" r:id="rId30"/>
    <p:sldId id="278" r:id="rId31"/>
  </p:sldIdLst>
  <p:sldSz cx="9144000" cy="5143500" type="screen16x9"/>
  <p:notesSz cx="6858000" cy="9144000"/>
  <p:embeddedFontLst>
    <p:embeddedFont>
      <p:font typeface="微软雅黑" panose="020B0503020204020204" pitchFamily="34" charset="-122"/>
      <p:regular r:id="rId33"/>
      <p:bold r:id="rId34"/>
    </p:embeddedFont>
    <p:embeddedFont>
      <p:font typeface="Arvo" panose="02000000000000000000" pitchFamily="2" charset="77"/>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Roboto Condensed" panose="020F0502020204030204" pitchFamily="34" charset="0"/>
      <p:regular r:id="rId47"/>
      <p:bold r:id="rId48"/>
      <p:italic r:id="rId49"/>
      <p:boldItalic r:id="rId50"/>
    </p:embeddedFont>
    <p:embeddedFont>
      <p:font typeface="Roboto Condensed Light" panose="020F03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800"/>
    <a:srgbClr val="3F5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0261A-4235-01A7-8D6E-73C7ABD5633E}" v="36" dt="2022-05-13T04:52:29.457"/>
    <p1510:client id="{0720EED3-EE87-1A58-8C19-3C78255767AF}" v="1289" dt="2022-05-13T00:00:13.856"/>
    <p1510:client id="{1E70C5DE-17CC-4106-A4EF-D996657B69C2}" v="5444" dt="2022-05-13T05:17:40.339"/>
    <p1510:client id="{6140F218-5CE1-2AB8-5FCD-81D0BFE4877B}" v="10" dt="2022-05-12T21:36:19.143"/>
    <p1510:client id="{69FDA6F2-7B01-5645-ED84-8E124A4AE231}" v="1" dt="2022-05-12T23:44:48.608"/>
    <p1510:client id="{72AFC439-CA5F-9820-6856-B43F9A04F82F}" v="56" dt="2022-05-12T23:51:00.915"/>
    <p1510:client id="{7C796E34-8B45-4B0D-B166-3B4816E1DBE4}" v="63" dt="2022-05-12T21:59:43.139"/>
    <p1510:client id="{A65326F6-62F6-4611-8C50-E74DE409D438}" v="2537" dt="2022-05-13T03:55:19.641"/>
    <p1510:client id="{A8B3E657-1E57-7344-8BCE-613845EEA354}" v="6490" dt="2022-05-13T05:20:13.321"/>
    <p1510:client id="{BB1364AA-2097-69FE-23E7-963EB82A1FD3}" v="1311" dt="2022-05-13T03:19:06.421"/>
    <p1510:client id="{E6264065-65D4-49F1-B809-8A2D2639FFC7}" v="4447" dt="2022-05-13T04:48:10.363"/>
    <p1510:client id="{F17BFD1F-62DF-0B32-1DFE-10A05E4FDF59}" v="293" dt="2022-05-12T21:07:46.275"/>
  </p1510:revLst>
</p1510:revInfo>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42" d="100"/>
          <a:sy n="142" d="100"/>
        </p:scale>
        <p:origin x="7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Roboto" panose="02000000000000000000" pitchFamily="2" charset="0"/>
                <a:ea typeface="Roboto" panose="02000000000000000000" pitchFamily="2" charset="0"/>
                <a:cs typeface="+mn-cs"/>
              </a:defRPr>
            </a:pPr>
            <a:r>
              <a:rPr lang="en-US" sz="1200" b="1">
                <a:solidFill>
                  <a:schemeClr val="tx1"/>
                </a:solidFill>
              </a:rPr>
              <a:t>Distribution of Score</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2">
                        <a:lumMod val="50000"/>
                      </a:schemeClr>
                    </a:solidFill>
                    <a:latin typeface="Roboto" panose="02000000000000000000" pitchFamily="2"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#,##0</c:formatCode>
                <c:ptCount val="5"/>
                <c:pt idx="0">
                  <c:v>8660</c:v>
                </c:pt>
                <c:pt idx="1">
                  <c:v>7787</c:v>
                </c:pt>
                <c:pt idx="2">
                  <c:v>15256</c:v>
                </c:pt>
                <c:pt idx="3">
                  <c:v>8535</c:v>
                </c:pt>
                <c:pt idx="4">
                  <c:v>9351</c:v>
                </c:pt>
              </c:numCache>
            </c:numRef>
          </c:val>
          <c:extLst>
            <c:ext xmlns:c16="http://schemas.microsoft.com/office/drawing/2014/chart" uri="{C3380CC4-5D6E-409C-BE32-E72D297353CC}">
              <c16:uniqueId val="{00000000-2624-5A4E-8E01-A516778640C7}"/>
            </c:ext>
          </c:extLst>
        </c:ser>
        <c:dLbls>
          <c:showLegendKey val="0"/>
          <c:showVal val="0"/>
          <c:showCatName val="0"/>
          <c:showSerName val="0"/>
          <c:showPercent val="0"/>
          <c:showBubbleSize val="0"/>
        </c:dLbls>
        <c:gapWidth val="69"/>
        <c:axId val="1300596000"/>
        <c:axId val="1622125360"/>
      </c:barChart>
      <c:catAx>
        <c:axId val="13005960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2">
                    <a:lumMod val="50000"/>
                  </a:schemeClr>
                </a:solidFill>
                <a:latin typeface="Roboto" panose="02000000000000000000" pitchFamily="2" charset="0"/>
                <a:ea typeface="Roboto" panose="02000000000000000000" pitchFamily="2" charset="0"/>
                <a:cs typeface="+mn-cs"/>
              </a:defRPr>
            </a:pPr>
            <a:endParaRPr lang="en-US"/>
          </a:p>
        </c:txPr>
        <c:crossAx val="1622125360"/>
        <c:crosses val="autoZero"/>
        <c:auto val="1"/>
        <c:lblAlgn val="ctr"/>
        <c:lblOffset val="100"/>
        <c:noMultiLvlLbl val="0"/>
      </c:catAx>
      <c:valAx>
        <c:axId val="162212536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2">
                    <a:lumMod val="50000"/>
                  </a:schemeClr>
                </a:solidFill>
                <a:latin typeface="Roboto" panose="02000000000000000000" pitchFamily="2" charset="0"/>
                <a:ea typeface="Roboto" panose="02000000000000000000" pitchFamily="2" charset="0"/>
                <a:cs typeface="+mn-cs"/>
              </a:defRPr>
            </a:pPr>
            <a:endParaRPr lang="en-US"/>
          </a:p>
        </c:txPr>
        <c:crossAx val="1300596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a:outerShdw blurRad="50800" dist="38100" dir="2700000" algn="tl" rotWithShape="0">
        <a:prstClr val="black">
          <a:alpha val="40000"/>
        </a:prstClr>
      </a:outerShdw>
    </a:effectLst>
  </c:spPr>
  <c:txPr>
    <a:bodyPr/>
    <a:lstStyle/>
    <a:p>
      <a:pPr>
        <a:defRPr sz="1200">
          <a:solidFill>
            <a:schemeClr val="bg2">
              <a:lumMod val="50000"/>
            </a:schemeClr>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Roboto" panose="02000000000000000000" pitchFamily="2" charset="0"/>
                <a:ea typeface="Roboto" panose="02000000000000000000" pitchFamily="2" charset="0"/>
                <a:cs typeface="+mn-cs"/>
              </a:defRPr>
            </a:pPr>
            <a:r>
              <a:rPr lang="en-US" sz="1200" b="1">
                <a:solidFill>
                  <a:schemeClr val="tx1"/>
                </a:solidFill>
              </a:rPr>
              <a:t>Distribution of Category</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bg2">
                        <a:lumMod val="50000"/>
                      </a:schemeClr>
                    </a:solidFill>
                    <a:latin typeface="Roboto" panose="02000000000000000000" pitchFamily="2"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communication</c:v>
                </c:pt>
                <c:pt idx="1">
                  <c:v>browsers</c:v>
                </c:pt>
                <c:pt idx="2">
                  <c:v>payment</c:v>
                </c:pt>
                <c:pt idx="3">
                  <c:v>videoplayer</c:v>
                </c:pt>
                <c:pt idx="4">
                  <c:v>filemanager</c:v>
                </c:pt>
              </c:strCache>
            </c:strRef>
          </c:cat>
          <c:val>
            <c:numRef>
              <c:f>Sheet1!$B$2:$B$6</c:f>
              <c:numCache>
                <c:formatCode>#,##0</c:formatCode>
                <c:ptCount val="5"/>
                <c:pt idx="0">
                  <c:v>11160</c:v>
                </c:pt>
                <c:pt idx="1">
                  <c:v>10993</c:v>
                </c:pt>
                <c:pt idx="2">
                  <c:v>10904</c:v>
                </c:pt>
                <c:pt idx="3">
                  <c:v>8430</c:v>
                </c:pt>
                <c:pt idx="4">
                  <c:v>8102</c:v>
                </c:pt>
              </c:numCache>
            </c:numRef>
          </c:val>
          <c:extLst>
            <c:ext xmlns:c16="http://schemas.microsoft.com/office/drawing/2014/chart" uri="{C3380CC4-5D6E-409C-BE32-E72D297353CC}">
              <c16:uniqueId val="{00000000-21C0-674E-A1E3-A5A2BA958E97}"/>
            </c:ext>
          </c:extLst>
        </c:ser>
        <c:dLbls>
          <c:showLegendKey val="0"/>
          <c:showVal val="0"/>
          <c:showCatName val="0"/>
          <c:showSerName val="0"/>
          <c:showPercent val="0"/>
          <c:showBubbleSize val="0"/>
        </c:dLbls>
        <c:gapWidth val="69"/>
        <c:axId val="1300596000"/>
        <c:axId val="1622125360"/>
      </c:barChart>
      <c:catAx>
        <c:axId val="13005960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lumMod val="50000"/>
                  </a:schemeClr>
                </a:solidFill>
                <a:latin typeface="Roboto" panose="02000000000000000000" pitchFamily="2" charset="0"/>
                <a:ea typeface="Roboto" panose="02000000000000000000" pitchFamily="2" charset="0"/>
                <a:cs typeface="+mn-cs"/>
              </a:defRPr>
            </a:pPr>
            <a:endParaRPr lang="en-US"/>
          </a:p>
        </c:txPr>
        <c:crossAx val="1622125360"/>
        <c:crosses val="autoZero"/>
        <c:auto val="1"/>
        <c:lblAlgn val="ctr"/>
        <c:lblOffset val="100"/>
        <c:noMultiLvlLbl val="0"/>
      </c:catAx>
      <c:valAx>
        <c:axId val="162212536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2">
                    <a:lumMod val="50000"/>
                  </a:schemeClr>
                </a:solidFill>
                <a:latin typeface="Roboto" panose="02000000000000000000" pitchFamily="2" charset="0"/>
                <a:ea typeface="Roboto" panose="02000000000000000000" pitchFamily="2" charset="0"/>
                <a:cs typeface="+mn-cs"/>
              </a:defRPr>
            </a:pPr>
            <a:endParaRPr lang="en-US"/>
          </a:p>
        </c:txPr>
        <c:crossAx val="1300596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a:outerShdw blurRad="50800" dist="38100" dir="2700000" algn="tl" rotWithShape="0">
        <a:prstClr val="black">
          <a:alpha val="40000"/>
        </a:prstClr>
      </a:outerShdw>
    </a:effectLst>
  </c:spPr>
  <c:txPr>
    <a:bodyPr/>
    <a:lstStyle/>
    <a:p>
      <a:pPr>
        <a:defRPr sz="1200">
          <a:solidFill>
            <a:schemeClr val="bg2">
              <a:lumMod val="50000"/>
            </a:schemeClr>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645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96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250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40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676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005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739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020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67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170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992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800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245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4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ebaa7b3a2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ebaa7b3a2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469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90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337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059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384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userDrawn="1">
  <p:cSld name="1_Subtitle">
    <p:spTree>
      <p:nvGrpSpPr>
        <p:cNvPr id="1" name="Shape 23"/>
        <p:cNvGrpSpPr/>
        <p:nvPr/>
      </p:nvGrpSpPr>
      <p:grpSpPr>
        <a:xfrm>
          <a:off x="0" y="0"/>
          <a:ext cx="0" cy="0"/>
          <a:chOff x="0" y="0"/>
          <a:chExt cx="0" cy="0"/>
        </a:xfrm>
      </p:grpSpPr>
      <p:sp>
        <p:nvSpPr>
          <p:cNvPr id="24" name="Google Shape;24;p3"/>
          <p:cNvSpPr/>
          <p:nvPr/>
        </p:nvSpPr>
        <p:spPr>
          <a:xfrm>
            <a:off x="5120456" y="3322240"/>
            <a:ext cx="942400" cy="184299"/>
          </a:xfrm>
          <a:prstGeom prst="triangle">
            <a:avLst>
              <a:gd name="adj" fmla="val 19359"/>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3506524"/>
            <a:ext cx="6062858" cy="1445569"/>
            <a:chOff x="-9894852" y="-4493254"/>
            <a:chExt cx="19507264" cy="6522740"/>
          </a:xfrm>
        </p:grpSpPr>
        <p:sp>
          <p:nvSpPr>
            <p:cNvPr id="30" name="Google Shape;30;p3"/>
            <p:cNvSpPr/>
            <p:nvPr/>
          </p:nvSpPr>
          <p:spPr>
            <a:xfrm>
              <a:off x="4782956" y="-4493254"/>
              <a:ext cx="4829456"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4652" y="3634500"/>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3411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1"/>
            <a:ext cx="7072430" cy="851902"/>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244554"/>
            <a:ext cx="5258400" cy="495323"/>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855637"/>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34116" y="245625"/>
            <a:ext cx="5258400" cy="497495"/>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49"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799" y="1090750"/>
            <a:ext cx="5975059" cy="29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5"/>
                </a:solidFill>
              </a:rPr>
              <a:t>DSO 560 NLP</a:t>
            </a:r>
            <a:br>
              <a:rPr lang="en" sz="3200"/>
            </a:br>
            <a:r>
              <a:rPr lang="en"/>
              <a:t>Google Play Store Apps Reviews Analysis</a:t>
            </a:r>
            <a:endParaRPr/>
          </a:p>
        </p:txBody>
      </p:sp>
      <p:sp>
        <p:nvSpPr>
          <p:cNvPr id="2" name="TextBox 1">
            <a:extLst>
              <a:ext uri="{FF2B5EF4-FFF2-40B4-BE49-F238E27FC236}">
                <a16:creationId xmlns:a16="http://schemas.microsoft.com/office/drawing/2014/main" id="{5B6D7030-3146-36FB-1A2E-0E00DA599F97}"/>
              </a:ext>
            </a:extLst>
          </p:cNvPr>
          <p:cNvSpPr txBox="1"/>
          <p:nvPr/>
        </p:nvSpPr>
        <p:spPr>
          <a:xfrm>
            <a:off x="3864338" y="4276163"/>
            <a:ext cx="5288627" cy="307777"/>
          </a:xfrm>
          <a:prstGeom prst="rect">
            <a:avLst/>
          </a:prstGeom>
          <a:noFill/>
        </p:spPr>
        <p:txBody>
          <a:bodyPr wrap="none" rtlCol="0">
            <a:spAutoFit/>
          </a:bodyPr>
          <a:lstStyle/>
          <a:p>
            <a:r>
              <a:rPr lang="en-US" i="1" err="1">
                <a:solidFill>
                  <a:schemeClr val="bg1"/>
                </a:solidFill>
              </a:rPr>
              <a:t>Feiran</a:t>
            </a:r>
            <a:r>
              <a:rPr lang="en-US" i="1">
                <a:solidFill>
                  <a:schemeClr val="bg1"/>
                </a:solidFill>
              </a:rPr>
              <a:t> Zhang, Ge Zeng, </a:t>
            </a:r>
            <a:r>
              <a:rPr lang="en-US" i="1" err="1">
                <a:solidFill>
                  <a:schemeClr val="bg1"/>
                </a:solidFill>
              </a:rPr>
              <a:t>Ranyue</a:t>
            </a:r>
            <a:r>
              <a:rPr lang="en-US" i="1">
                <a:solidFill>
                  <a:schemeClr val="bg1"/>
                </a:solidFill>
              </a:rPr>
              <a:t> Yang, </a:t>
            </a:r>
            <a:r>
              <a:rPr lang="en-US" i="1" err="1">
                <a:solidFill>
                  <a:schemeClr val="bg1"/>
                </a:solidFill>
              </a:rPr>
              <a:t>Xinyue</a:t>
            </a:r>
            <a:r>
              <a:rPr lang="en-US" i="1">
                <a:solidFill>
                  <a:schemeClr val="bg1"/>
                </a:solidFill>
              </a:rPr>
              <a:t> Yu, Xiaoying Zou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4490"/>
            <a:ext cx="5258400" cy="491177"/>
          </a:xfrm>
          <a:prstGeom prst="rect">
            <a:avLst/>
          </a:prstGeom>
        </p:spPr>
        <p:txBody>
          <a:bodyPr spcFirstLastPara="1" wrap="square" lIns="91425" tIns="91425" rIns="91425" bIns="91425" anchor="ctr" anchorCtr="0">
            <a:noAutofit/>
          </a:bodyPr>
          <a:lstStyle/>
          <a:p>
            <a:pPr lvl="0"/>
            <a:r>
              <a:rPr lang="en-US"/>
              <a:t>Classification Modeling – </a:t>
            </a:r>
            <a:r>
              <a:rPr lang="en-US" altLang="zh-CN"/>
              <a:t>Deep</a:t>
            </a:r>
            <a:r>
              <a:rPr lang="zh-CN" altLang="en-US"/>
              <a:t> </a:t>
            </a:r>
            <a:r>
              <a:rPr lang="en-US" altLang="zh-CN"/>
              <a:t>Learning</a:t>
            </a:r>
            <a:r>
              <a:rPr lang="zh-CN" altLang="en-US"/>
              <a:t> </a:t>
            </a:r>
            <a:r>
              <a:rPr lang="en-US" altLang="zh-CN"/>
              <a:t>Models</a:t>
            </a:r>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3" name="Table 3">
            <a:extLst>
              <a:ext uri="{FF2B5EF4-FFF2-40B4-BE49-F238E27FC236}">
                <a16:creationId xmlns:a16="http://schemas.microsoft.com/office/drawing/2014/main" id="{3A597AB7-7EE9-BC28-9129-3FED6D49CA4F}"/>
              </a:ext>
            </a:extLst>
          </p:cNvPr>
          <p:cNvGraphicFramePr>
            <a:graphicFrameLocks noGrp="1"/>
          </p:cNvGraphicFramePr>
          <p:nvPr>
            <p:extLst>
              <p:ext uri="{D42A27DB-BD31-4B8C-83A1-F6EECF244321}">
                <p14:modId xmlns:p14="http://schemas.microsoft.com/office/powerpoint/2010/main" val="1247834657"/>
              </p:ext>
            </p:extLst>
          </p:nvPr>
        </p:nvGraphicFramePr>
        <p:xfrm>
          <a:off x="307844" y="3748603"/>
          <a:ext cx="4146331" cy="1112520"/>
        </p:xfrm>
        <a:graphic>
          <a:graphicData uri="http://schemas.openxmlformats.org/drawingml/2006/table">
            <a:tbl>
              <a:tblPr firstRow="1" firstCol="1" bandRow="1">
                <a:tableStyleId>{00A15C55-8517-42AA-B614-E9B94910E393}</a:tableStyleId>
              </a:tblPr>
              <a:tblGrid>
                <a:gridCol w="1292772">
                  <a:extLst>
                    <a:ext uri="{9D8B030D-6E8A-4147-A177-3AD203B41FA5}">
                      <a16:colId xmlns:a16="http://schemas.microsoft.com/office/drawing/2014/main" val="2906573852"/>
                    </a:ext>
                  </a:extLst>
                </a:gridCol>
                <a:gridCol w="1395248">
                  <a:extLst>
                    <a:ext uri="{9D8B030D-6E8A-4147-A177-3AD203B41FA5}">
                      <a16:colId xmlns:a16="http://schemas.microsoft.com/office/drawing/2014/main" val="4017648931"/>
                    </a:ext>
                  </a:extLst>
                </a:gridCol>
                <a:gridCol w="1458311">
                  <a:extLst>
                    <a:ext uri="{9D8B030D-6E8A-4147-A177-3AD203B41FA5}">
                      <a16:colId xmlns:a16="http://schemas.microsoft.com/office/drawing/2014/main" val="632269430"/>
                    </a:ext>
                  </a:extLst>
                </a:gridCol>
              </a:tblGrid>
              <a:tr h="370840">
                <a:tc>
                  <a:txBody>
                    <a:bodyPr/>
                    <a:lstStyle/>
                    <a:p>
                      <a:pPr algn="ctr"/>
                      <a:r>
                        <a:rPr lang="en-US" altLang="zh-CN" sz="1000" b="1" i="0" u="none" strike="noStrike" cap="none">
                          <a:solidFill>
                            <a:srgbClr val="3F5378"/>
                          </a:solidFill>
                          <a:latin typeface="Roboto" panose="02000000000000000000" pitchFamily="2" charset="0"/>
                          <a:ea typeface="Roboto" panose="02000000000000000000" pitchFamily="2" charset="0"/>
                          <a:cs typeface="Roboto Condensed"/>
                          <a:sym typeface="Arial"/>
                        </a:rPr>
                        <a:t>Confusion</a:t>
                      </a:r>
                      <a:r>
                        <a:rPr lang="zh-CN" altLang="en-US" sz="1000" b="1" i="0" u="none" strike="noStrike" cap="none">
                          <a:solidFill>
                            <a:srgbClr val="3F5378"/>
                          </a:solidFill>
                          <a:latin typeface="Roboto" panose="02000000000000000000" pitchFamily="2" charset="0"/>
                          <a:cs typeface="Roboto Condensed"/>
                          <a:sym typeface="Arial"/>
                        </a:rPr>
                        <a:t> </a:t>
                      </a:r>
                      <a:r>
                        <a:rPr lang="en-US" altLang="zh-CN" sz="1000" b="1" i="0" u="none" strike="noStrike" cap="none">
                          <a:solidFill>
                            <a:srgbClr val="3F5378"/>
                          </a:solidFill>
                          <a:latin typeface="Roboto" panose="02000000000000000000" pitchFamily="2" charset="0"/>
                          <a:ea typeface="Roboto" panose="02000000000000000000" pitchFamily="2" charset="0"/>
                          <a:cs typeface="Roboto Condensed"/>
                          <a:sym typeface="Arial"/>
                        </a:rPr>
                        <a:t>Matrix</a:t>
                      </a:r>
                      <a:endParaRPr lang="en-US" sz="1000" b="1" i="0" u="none" strike="noStrike" cap="none">
                        <a:solidFill>
                          <a:srgbClr val="3F5378"/>
                        </a:solidFill>
                        <a:latin typeface="Roboto" panose="02000000000000000000" pitchFamily="2" charset="0"/>
                        <a:ea typeface="Roboto" panose="02000000000000000000" pitchFamily="2" charset="0"/>
                        <a:cs typeface="Roboto Condensed"/>
                        <a:sym typeface="Arial"/>
                      </a:endParaRPr>
                    </a:p>
                  </a:txBody>
                  <a:tcPr anchor="ctr">
                    <a:lnL w="12700" cmpd="sng">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altLang="zh-CN" sz="1000" b="1" i="0" u="none" strike="noStrike" cap="none">
                          <a:solidFill>
                            <a:srgbClr val="3F5378"/>
                          </a:solidFill>
                          <a:latin typeface="Roboto" panose="02000000000000000000" pitchFamily="2" charset="0"/>
                          <a:ea typeface="Roboto" panose="02000000000000000000" pitchFamily="2" charset="0"/>
                          <a:cs typeface="Roboto Condensed"/>
                          <a:sym typeface="Roboto Condensed"/>
                        </a:rPr>
                        <a:t>Predicted</a:t>
                      </a:r>
                      <a:r>
                        <a:rPr lang="zh-CN" altLang="en-US" sz="1000" b="1" i="0" u="none" strike="noStrike" cap="none">
                          <a:solidFill>
                            <a:srgbClr val="3F5378"/>
                          </a:solidFill>
                          <a:latin typeface="Roboto" panose="02000000000000000000" pitchFamily="2" charset="0"/>
                          <a:ea typeface="+mn-ea"/>
                          <a:cs typeface="Roboto Condensed"/>
                          <a:sym typeface="Roboto Condensed"/>
                        </a:rPr>
                        <a:t> </a:t>
                      </a:r>
                      <a:r>
                        <a:rPr lang="en-US" altLang="zh-CN" sz="1000" b="1" i="0" u="none" strike="noStrike" cap="none">
                          <a:solidFill>
                            <a:srgbClr val="3F5378"/>
                          </a:solidFill>
                          <a:latin typeface="Roboto" panose="02000000000000000000" pitchFamily="2" charset="0"/>
                          <a:ea typeface="Roboto" panose="02000000000000000000" pitchFamily="2" charset="0"/>
                          <a:cs typeface="Roboto Condensed"/>
                          <a:sym typeface="Arial"/>
                        </a:rPr>
                        <a:t>Positives</a:t>
                      </a:r>
                      <a:endParaRPr lang="en-US" sz="1000" b="1" i="0" u="none" strike="noStrike" cap="none">
                        <a:solidFill>
                          <a:srgbClr val="3F5378"/>
                        </a:solidFill>
                        <a:latin typeface="Roboto" panose="02000000000000000000" pitchFamily="2" charset="0"/>
                        <a:ea typeface="Roboto" panose="02000000000000000000" pitchFamily="2" charset="0"/>
                        <a:cs typeface="Roboto Condensed"/>
                        <a:sym typeface="Arial"/>
                      </a:endParaRPr>
                    </a:p>
                  </a:txBody>
                  <a:tcPr anchor="ctr">
                    <a:lnL w="19050" cap="flat" cmpd="sng" algn="ctr">
                      <a:solidFill>
                        <a:schemeClr val="tx1"/>
                      </a:solid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altLang="zh-CN" sz="1000" b="1" i="0" u="none" strike="noStrike" cap="none">
                          <a:solidFill>
                            <a:srgbClr val="3F5378"/>
                          </a:solidFill>
                          <a:latin typeface="Roboto" panose="02000000000000000000" pitchFamily="2" charset="0"/>
                          <a:ea typeface="Roboto" panose="02000000000000000000" pitchFamily="2" charset="0"/>
                          <a:cs typeface="Roboto Condensed"/>
                          <a:sym typeface="Arial"/>
                        </a:rPr>
                        <a:t>Predicted</a:t>
                      </a:r>
                      <a:r>
                        <a:rPr lang="zh-CN" altLang="en-US" sz="1000" b="1" i="0" u="none" strike="noStrike" cap="none">
                          <a:solidFill>
                            <a:srgbClr val="3F5378"/>
                          </a:solidFill>
                          <a:latin typeface="Roboto" panose="02000000000000000000" pitchFamily="2" charset="0"/>
                          <a:ea typeface="+mn-ea"/>
                          <a:cs typeface="Roboto Condensed"/>
                          <a:sym typeface="Arial"/>
                        </a:rPr>
                        <a:t> </a:t>
                      </a:r>
                      <a:r>
                        <a:rPr lang="en-US" altLang="zh-CN" sz="1000" b="1" i="0" u="none" strike="noStrike" cap="none">
                          <a:solidFill>
                            <a:srgbClr val="3F5378"/>
                          </a:solidFill>
                          <a:latin typeface="Roboto" panose="02000000000000000000" pitchFamily="2" charset="0"/>
                          <a:ea typeface="Roboto" panose="02000000000000000000" pitchFamily="2" charset="0"/>
                          <a:cs typeface="Roboto Condensed"/>
                          <a:sym typeface="Arial"/>
                        </a:rPr>
                        <a:t>Negatives</a:t>
                      </a:r>
                      <a:endParaRPr lang="en-US" sz="1000" b="1" i="0" u="none" strike="noStrike" cap="none">
                        <a:solidFill>
                          <a:srgbClr val="3F5378"/>
                        </a:solidFill>
                        <a:latin typeface="Roboto" panose="02000000000000000000" pitchFamily="2" charset="0"/>
                        <a:ea typeface="Roboto" panose="02000000000000000000" pitchFamily="2" charset="0"/>
                        <a:cs typeface="Roboto Condensed"/>
                        <a:sym typeface="Arial"/>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844455066"/>
                  </a:ext>
                </a:extLst>
              </a:tr>
              <a:tr h="370840">
                <a:tc>
                  <a:txBody>
                    <a:bodyPr/>
                    <a:lstStyle/>
                    <a:p>
                      <a:pPr marR="0" algn="ctr" rtl="0">
                        <a:lnSpc>
                          <a:spcPct val="100000"/>
                        </a:lnSpc>
                        <a:spcBef>
                          <a:spcPts val="0"/>
                        </a:spcBef>
                        <a:spcAft>
                          <a:spcPts val="0"/>
                        </a:spcAft>
                        <a:buClr>
                          <a:srgbClr val="000000"/>
                        </a:buClr>
                        <a:buFont typeface="Arial"/>
                      </a:pPr>
                      <a:r>
                        <a:rPr lang="en-US" sz="1000" b="1" i="0" u="none" strike="noStrike" cap="none">
                          <a:solidFill>
                            <a:srgbClr val="3F5378"/>
                          </a:solidFill>
                          <a:latin typeface="Roboto" panose="02000000000000000000" pitchFamily="2" charset="0"/>
                          <a:ea typeface="Roboto" panose="02000000000000000000" pitchFamily="2" charset="0"/>
                          <a:cs typeface="Roboto Condensed"/>
                          <a:sym typeface="Arial"/>
                        </a:rPr>
                        <a:t>Actual</a:t>
                      </a:r>
                      <a:r>
                        <a:rPr lang="zh-CN" altLang="en-US" sz="1000" b="1" i="0" u="none" strike="noStrike" cap="none">
                          <a:solidFill>
                            <a:srgbClr val="3F5378"/>
                          </a:solidFill>
                          <a:latin typeface="Roboto" panose="02000000000000000000" pitchFamily="2" charset="0"/>
                          <a:cs typeface="Roboto Condensed"/>
                          <a:sym typeface="Arial"/>
                        </a:rPr>
                        <a:t> </a:t>
                      </a:r>
                      <a:r>
                        <a:rPr lang="en-US" altLang="zh-CN" sz="1000" b="1" i="0" u="none" strike="noStrike" cap="none">
                          <a:solidFill>
                            <a:srgbClr val="3F5378"/>
                          </a:solidFill>
                          <a:latin typeface="Roboto" panose="02000000000000000000" pitchFamily="2" charset="0"/>
                          <a:ea typeface="Roboto" panose="02000000000000000000" pitchFamily="2" charset="0"/>
                          <a:cs typeface="Roboto Condensed"/>
                          <a:sym typeface="Arial"/>
                        </a:rPr>
                        <a:t>Positives</a:t>
                      </a:r>
                      <a:endParaRPr lang="en-US" sz="1000" b="1" i="0" u="none" strike="noStrike" cap="none">
                        <a:solidFill>
                          <a:srgbClr val="3F5378"/>
                        </a:solidFill>
                        <a:latin typeface="Roboto" panose="02000000000000000000" pitchFamily="2" charset="0"/>
                        <a:ea typeface="Roboto" panose="02000000000000000000" pitchFamily="2" charset="0"/>
                        <a:cs typeface="Roboto Condensed"/>
                        <a:sym typeface="Arial"/>
                      </a:endParaRPr>
                    </a:p>
                  </a:txBody>
                  <a:tcPr anchor="ctr">
                    <a:lnL w="12700" cmpd="sng">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sz="1000" b="0" i="0" u="none" strike="noStrike" cap="none">
                          <a:solidFill>
                            <a:schemeClr val="bg2">
                              <a:lumMod val="50000"/>
                            </a:schemeClr>
                          </a:solidFill>
                          <a:latin typeface="Roboto" panose="02000000000000000000" pitchFamily="2" charset="0"/>
                          <a:ea typeface="Roboto" panose="02000000000000000000" pitchFamily="2" charset="0"/>
                          <a:cs typeface="Roboto Condensed"/>
                          <a:sym typeface="Arial"/>
                        </a:rPr>
                        <a:t>1,3</a:t>
                      </a:r>
                      <a:r>
                        <a:rPr lang="en-US" altLang="zh-CN" sz="1000" b="0" i="0" u="none" strike="noStrike" cap="none">
                          <a:solidFill>
                            <a:schemeClr val="bg2">
                              <a:lumMod val="50000"/>
                            </a:schemeClr>
                          </a:solidFill>
                          <a:latin typeface="Roboto" panose="02000000000000000000" pitchFamily="2" charset="0"/>
                          <a:ea typeface="Roboto" panose="02000000000000000000" pitchFamily="2" charset="0"/>
                          <a:cs typeface="Roboto Condensed"/>
                          <a:sym typeface="Arial"/>
                        </a:rPr>
                        <a:t>81</a:t>
                      </a:r>
                      <a:endParaRPr lang="en-US" sz="1000" b="0" i="0" u="none" strike="noStrike" cap="none">
                        <a:solidFill>
                          <a:schemeClr val="bg2">
                            <a:lumMod val="50000"/>
                          </a:schemeClr>
                        </a:solidFill>
                        <a:latin typeface="Roboto" panose="02000000000000000000" pitchFamily="2" charset="0"/>
                        <a:ea typeface="Roboto" panose="02000000000000000000" pitchFamily="2" charset="0"/>
                        <a:cs typeface="Roboto Condensed"/>
                        <a:sym typeface="Arial"/>
                      </a:endParaRPr>
                    </a:p>
                  </a:txBody>
                  <a:tcPr anchor="ctr">
                    <a:lnL w="19050" cap="flat" cmpd="sng" algn="ctr">
                      <a:solidFill>
                        <a:schemeClr val="tx1"/>
                      </a:solid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R="0" algn="ctr" rtl="0">
                        <a:lnSpc>
                          <a:spcPct val="100000"/>
                        </a:lnSpc>
                        <a:spcBef>
                          <a:spcPts val="0"/>
                        </a:spcBef>
                        <a:spcAft>
                          <a:spcPts val="0"/>
                        </a:spcAft>
                        <a:buClr>
                          <a:srgbClr val="000000"/>
                        </a:buClr>
                        <a:buFont typeface="Arial"/>
                      </a:pPr>
                      <a:r>
                        <a:rPr lang="en-US" sz="1000" b="0" i="0" u="none" strike="noStrike" cap="none">
                          <a:solidFill>
                            <a:schemeClr val="bg2">
                              <a:lumMod val="50000"/>
                            </a:schemeClr>
                          </a:solidFill>
                          <a:latin typeface="Roboto" panose="02000000000000000000" pitchFamily="2" charset="0"/>
                          <a:ea typeface="Roboto" panose="02000000000000000000" pitchFamily="2" charset="0"/>
                          <a:cs typeface="Roboto Condensed"/>
                          <a:sym typeface="Arial"/>
                        </a:rPr>
                        <a:t>3</a:t>
                      </a:r>
                      <a:r>
                        <a:rPr lang="en-US" altLang="zh-CN" sz="1000" b="0" i="0" u="none" strike="noStrike" cap="none">
                          <a:solidFill>
                            <a:schemeClr val="bg2">
                              <a:lumMod val="50000"/>
                            </a:schemeClr>
                          </a:solidFill>
                          <a:latin typeface="Roboto" panose="02000000000000000000" pitchFamily="2" charset="0"/>
                          <a:ea typeface="Roboto" panose="02000000000000000000" pitchFamily="2" charset="0"/>
                          <a:cs typeface="Roboto Condensed"/>
                          <a:sym typeface="Arial"/>
                        </a:rPr>
                        <a:t>51</a:t>
                      </a:r>
                      <a:endParaRPr lang="en-US" sz="1000" b="0" i="0" u="none" strike="noStrike" cap="none">
                        <a:solidFill>
                          <a:schemeClr val="bg2">
                            <a:lumMod val="50000"/>
                          </a:schemeClr>
                        </a:solidFill>
                        <a:latin typeface="Roboto" panose="02000000000000000000" pitchFamily="2" charset="0"/>
                        <a:ea typeface="Roboto" panose="02000000000000000000" pitchFamily="2" charset="0"/>
                        <a:cs typeface="Roboto Condensed"/>
                        <a:sym typeface="Arial"/>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8574793"/>
                  </a:ext>
                </a:extLst>
              </a:tr>
              <a:tr h="370840">
                <a:tc>
                  <a:txBody>
                    <a:bodyPr/>
                    <a:lstStyle/>
                    <a:p>
                      <a:pPr marR="0" algn="ctr" rtl="0">
                        <a:lnSpc>
                          <a:spcPct val="100000"/>
                        </a:lnSpc>
                        <a:spcBef>
                          <a:spcPts val="0"/>
                        </a:spcBef>
                        <a:spcAft>
                          <a:spcPts val="0"/>
                        </a:spcAft>
                        <a:buClr>
                          <a:srgbClr val="000000"/>
                        </a:buClr>
                        <a:buFont typeface="Arial"/>
                      </a:pPr>
                      <a:r>
                        <a:rPr lang="en-US" altLang="zh-CN" sz="1000" b="1" i="0" u="none" strike="noStrike" cap="none">
                          <a:solidFill>
                            <a:srgbClr val="3F5378"/>
                          </a:solidFill>
                          <a:latin typeface="Roboto" panose="02000000000000000000" pitchFamily="2" charset="0"/>
                          <a:ea typeface="Roboto" panose="02000000000000000000" pitchFamily="2" charset="0"/>
                          <a:cs typeface="Roboto Condensed"/>
                          <a:sym typeface="Arial"/>
                        </a:rPr>
                        <a:t>Actual</a:t>
                      </a:r>
                      <a:r>
                        <a:rPr lang="zh-CN" altLang="en-US" sz="1000" b="1" i="0" u="none" strike="noStrike" cap="none">
                          <a:solidFill>
                            <a:srgbClr val="3F5378"/>
                          </a:solidFill>
                          <a:latin typeface="Roboto" panose="02000000000000000000" pitchFamily="2" charset="0"/>
                          <a:cs typeface="Roboto Condensed"/>
                          <a:sym typeface="Arial"/>
                        </a:rPr>
                        <a:t> </a:t>
                      </a:r>
                      <a:r>
                        <a:rPr lang="en-US" altLang="zh-CN" sz="1000" b="1" i="0" u="none" strike="noStrike" cap="none">
                          <a:solidFill>
                            <a:srgbClr val="3F5378"/>
                          </a:solidFill>
                          <a:latin typeface="Roboto" panose="02000000000000000000" pitchFamily="2" charset="0"/>
                          <a:ea typeface="Roboto" panose="02000000000000000000" pitchFamily="2" charset="0"/>
                          <a:cs typeface="Roboto Condensed"/>
                          <a:sym typeface="Arial"/>
                        </a:rPr>
                        <a:t>Negatives</a:t>
                      </a:r>
                      <a:endParaRPr lang="en-US" sz="1000" b="1" i="0" u="none" strike="noStrike" cap="none">
                        <a:solidFill>
                          <a:srgbClr val="3F5378"/>
                        </a:solidFill>
                        <a:latin typeface="Roboto" panose="02000000000000000000" pitchFamily="2" charset="0"/>
                        <a:ea typeface="Roboto" panose="02000000000000000000" pitchFamily="2" charset="0"/>
                        <a:cs typeface="Roboto Condensed"/>
                        <a:sym typeface="Arial"/>
                      </a:endParaRPr>
                    </a:p>
                  </a:txBody>
                  <a:tcPr anchor="ctr">
                    <a:lnL w="12700" cmpd="sng">
                      <a:noFill/>
                    </a:lnL>
                    <a:lnR w="19050" cap="flat" cmpd="sng" algn="ctr">
                      <a:solidFill>
                        <a:schemeClr val="tx1"/>
                      </a:solidFill>
                      <a:prstDash val="solid"/>
                      <a:round/>
                      <a:headEnd type="none" w="med" len="med"/>
                      <a:tailEnd type="none" w="med" len="med"/>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R="0" algn="ctr" rtl="0">
                        <a:lnSpc>
                          <a:spcPct val="100000"/>
                        </a:lnSpc>
                        <a:spcBef>
                          <a:spcPts val="0"/>
                        </a:spcBef>
                        <a:spcAft>
                          <a:spcPts val="0"/>
                        </a:spcAft>
                        <a:buClr>
                          <a:srgbClr val="000000"/>
                        </a:buClr>
                        <a:buFont typeface="Arial"/>
                      </a:pPr>
                      <a:r>
                        <a:rPr lang="en-US" altLang="zh-CN" sz="1000" b="0" i="0" u="none" strike="noStrike" cap="none">
                          <a:solidFill>
                            <a:schemeClr val="bg2">
                              <a:lumMod val="50000"/>
                            </a:schemeClr>
                          </a:solidFill>
                          <a:latin typeface="Roboto" panose="02000000000000000000" pitchFamily="2" charset="0"/>
                          <a:ea typeface="Roboto" panose="02000000000000000000" pitchFamily="2" charset="0"/>
                          <a:cs typeface="Roboto Condensed"/>
                          <a:sym typeface="Arial"/>
                        </a:rPr>
                        <a:t>273</a:t>
                      </a:r>
                      <a:endParaRPr lang="en-US" sz="1000" b="0" i="0" u="none" strike="noStrike" cap="none">
                        <a:solidFill>
                          <a:schemeClr val="bg2">
                            <a:lumMod val="50000"/>
                          </a:schemeClr>
                        </a:solidFill>
                        <a:latin typeface="Roboto" panose="02000000000000000000" pitchFamily="2" charset="0"/>
                        <a:ea typeface="Roboto" panose="02000000000000000000" pitchFamily="2" charset="0"/>
                        <a:cs typeface="Roboto Condensed"/>
                        <a:sym typeface="Arial"/>
                      </a:endParaRPr>
                    </a:p>
                  </a:txBody>
                  <a:tcPr anchor="ctr">
                    <a:lnL w="19050" cap="flat" cmpd="sng" algn="ctr">
                      <a:solidFill>
                        <a:schemeClr val="tx1"/>
                      </a:solidFill>
                      <a:prstDash val="solid"/>
                      <a:round/>
                      <a:headEnd type="none" w="med" len="med"/>
                      <a:tailEnd type="none" w="med" len="med"/>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ctr" rtl="0">
                        <a:lnSpc>
                          <a:spcPct val="100000"/>
                        </a:lnSpc>
                        <a:spcBef>
                          <a:spcPts val="0"/>
                        </a:spcBef>
                        <a:spcAft>
                          <a:spcPts val="0"/>
                        </a:spcAft>
                        <a:buClr>
                          <a:srgbClr val="000000"/>
                        </a:buClr>
                        <a:buFont typeface="Arial"/>
                      </a:pPr>
                      <a:r>
                        <a:rPr lang="en-US" altLang="zh-CN" sz="1000" b="0" i="0" u="none" strike="noStrike" cap="none">
                          <a:solidFill>
                            <a:schemeClr val="bg2">
                              <a:lumMod val="50000"/>
                            </a:schemeClr>
                          </a:solidFill>
                          <a:latin typeface="Roboto" panose="02000000000000000000" pitchFamily="2" charset="0"/>
                          <a:ea typeface="Roboto" panose="02000000000000000000" pitchFamily="2" charset="0"/>
                          <a:cs typeface="Roboto Condensed"/>
                          <a:sym typeface="Arial"/>
                        </a:rPr>
                        <a:t>1,598</a:t>
                      </a:r>
                      <a:endParaRPr lang="en-US" sz="1000" b="0" i="0" u="none" strike="noStrike" cap="none">
                        <a:solidFill>
                          <a:schemeClr val="bg2">
                            <a:lumMod val="50000"/>
                          </a:schemeClr>
                        </a:solidFill>
                        <a:latin typeface="Roboto" panose="02000000000000000000" pitchFamily="2" charset="0"/>
                        <a:ea typeface="Roboto" panose="02000000000000000000" pitchFamily="2" charset="0"/>
                        <a:cs typeface="Roboto Condensed"/>
                        <a:sym typeface="Arial"/>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7833024"/>
                  </a:ext>
                </a:extLst>
              </a:tr>
            </a:tbl>
          </a:graphicData>
        </a:graphic>
      </p:graphicFrame>
      <p:pic>
        <p:nvPicPr>
          <p:cNvPr id="4102" name="Picture 6">
            <a:extLst>
              <a:ext uri="{FF2B5EF4-FFF2-40B4-BE49-F238E27FC236}">
                <a16:creationId xmlns:a16="http://schemas.microsoft.com/office/drawing/2014/main" id="{F0607537-D957-AA19-CD61-C4D76AD40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01" y="969795"/>
            <a:ext cx="3514832" cy="2528017"/>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a:extLst>
              <a:ext uri="{FF2B5EF4-FFF2-40B4-BE49-F238E27FC236}">
                <a16:creationId xmlns:a16="http://schemas.microsoft.com/office/drawing/2014/main" id="{D0A95E20-810F-FBF5-B4F9-F24AFF2FE30C}"/>
              </a:ext>
            </a:extLst>
          </p:cNvPr>
          <p:cNvSpPr/>
          <p:nvPr/>
        </p:nvSpPr>
        <p:spPr>
          <a:xfrm rot="5400000">
            <a:off x="1860071" y="3385269"/>
            <a:ext cx="352636" cy="29134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E45F8D-0278-2652-8C70-E961EFC62DA9}"/>
              </a:ext>
            </a:extLst>
          </p:cNvPr>
          <p:cNvSpPr/>
          <p:nvPr/>
        </p:nvSpPr>
        <p:spPr>
          <a:xfrm>
            <a:off x="4689827" y="1079116"/>
            <a:ext cx="4415573" cy="3557384"/>
          </a:xfrm>
          <a:prstGeom prst="rect">
            <a:avLst/>
          </a:prstGeom>
        </p:spPr>
        <p:txBody>
          <a:bodyPr wrap="square" lIns="91440" tIns="45720" rIns="91440" bIns="45720" anchor="t">
            <a:spAutoFit/>
          </a:bodyPr>
          <a:lstStyle/>
          <a:p>
            <a:pPr marL="171450" indent="-171450">
              <a:lnSpc>
                <a:spcPct val="150000"/>
              </a:lnSpc>
              <a:spcAft>
                <a:spcPts val="600"/>
              </a:spcAft>
              <a:buFont typeface="Wingdings" pitchFamily="2" charset="2"/>
              <a:buChar char="§"/>
            </a:pPr>
            <a:r>
              <a:rPr lang="en-US" altLang="zh-CN" sz="1200" b="1">
                <a:solidFill>
                  <a:schemeClr val="accent1"/>
                </a:solidFill>
                <a:latin typeface="Roboto" panose="02000000000000000000" pitchFamily="2" charset="0"/>
                <a:ea typeface="Roboto" panose="02000000000000000000" pitchFamily="2" charset="0"/>
                <a:cs typeface="Roboto Condensed"/>
              </a:rPr>
              <a:t>Best Result:</a:t>
            </a:r>
          </a:p>
          <a:p>
            <a:pPr>
              <a:lnSpc>
                <a:spcPct val="150000"/>
              </a:lnSpc>
              <a:spcAft>
                <a:spcPts val="600"/>
              </a:spcAft>
            </a:pP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A</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simpler</a:t>
            </a:r>
            <a:r>
              <a:rPr lang="en-US" sz="1000">
                <a:solidFill>
                  <a:schemeClr val="bg2">
                    <a:lumMod val="50000"/>
                  </a:schemeClr>
                </a:solidFill>
                <a:latin typeface="Roboto" panose="02000000000000000000" pitchFamily="2" charset="0"/>
                <a:ea typeface="Roboto" panose="02000000000000000000" pitchFamily="2" charset="0"/>
                <a:cs typeface="Roboto Condensed"/>
              </a:rPr>
              <a:t> deep learning architecture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has</a:t>
            </a:r>
            <a:r>
              <a:rPr lang="zh-CN" altLang="en-US" sz="1000">
                <a:solidFill>
                  <a:schemeClr val="bg2">
                    <a:lumMod val="50000"/>
                  </a:schemeClr>
                </a:solidFill>
                <a:latin typeface="Roboto" panose="02000000000000000000" pitchFamily="2" charset="0"/>
                <a:cs typeface="Roboto Condensed"/>
              </a:rPr>
              <a:t> </a:t>
            </a:r>
            <a:r>
              <a:rPr lang="en-US" sz="1000">
                <a:solidFill>
                  <a:schemeClr val="bg2">
                    <a:lumMod val="50000"/>
                  </a:schemeClr>
                </a:solidFill>
                <a:latin typeface="Roboto" panose="02000000000000000000" pitchFamily="2" charset="0"/>
                <a:ea typeface="Roboto" panose="02000000000000000000" pitchFamily="2" charset="0"/>
                <a:cs typeface="Roboto Condensed"/>
              </a:rPr>
              <a:t>the best performance</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with</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82.7%</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accuracy,</a:t>
            </a:r>
            <a:r>
              <a:rPr lang="zh-CN" altLang="en-US" sz="1000">
                <a:solidFill>
                  <a:schemeClr val="bg2">
                    <a:lumMod val="50000"/>
                  </a:schemeClr>
                </a:solidFill>
                <a:latin typeface="Roboto" panose="02000000000000000000" pitchFamily="2" charset="0"/>
                <a:cs typeface="Roboto Condensed"/>
              </a:rPr>
              <a:t> </a:t>
            </a:r>
            <a:r>
              <a:rPr lang="en-US" altLang="zh-CN" sz="1000" b="1">
                <a:solidFill>
                  <a:schemeClr val="accent5"/>
                </a:solidFill>
                <a:latin typeface="Roboto" panose="02000000000000000000" pitchFamily="2" charset="0"/>
                <a:ea typeface="Roboto" panose="02000000000000000000" pitchFamily="2" charset="0"/>
                <a:cs typeface="Roboto Condensed"/>
              </a:rPr>
              <a:t>outperforming</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a</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brute</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random</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guess</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significantly</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by</a:t>
            </a:r>
            <a:r>
              <a:rPr lang="zh-CN" altLang="en-US" sz="1000">
                <a:solidFill>
                  <a:schemeClr val="bg2">
                    <a:lumMod val="50000"/>
                  </a:schemeClr>
                </a:solidFill>
                <a:latin typeface="Roboto" panose="02000000000000000000" pitchFamily="2" charset="0"/>
                <a:cs typeface="Roboto Condensed"/>
              </a:rPr>
              <a:t> </a:t>
            </a:r>
            <a:r>
              <a:rPr lang="en-US" altLang="zh-CN" sz="1000" b="1">
                <a:solidFill>
                  <a:schemeClr val="accent5"/>
                </a:solidFill>
                <a:latin typeface="Roboto" panose="02000000000000000000" pitchFamily="2" charset="0"/>
                <a:ea typeface="Roboto" panose="02000000000000000000" pitchFamily="2" charset="0"/>
                <a:cs typeface="Roboto Condensed"/>
              </a:rPr>
              <a:t>32.7</a:t>
            </a:r>
            <a:r>
              <a:rPr lang="en-US" sz="1000" b="1">
                <a:solidFill>
                  <a:schemeClr val="accent5"/>
                </a:solidFill>
                <a:latin typeface="Roboto" panose="02000000000000000000" pitchFamily="2" charset="0"/>
                <a:ea typeface="Roboto" panose="02000000000000000000" pitchFamily="2" charset="0"/>
                <a:cs typeface="Roboto Condensed"/>
              </a:rPr>
              <a:t>%</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a:t>
            </a:r>
          </a:p>
          <a:p>
            <a:pPr>
              <a:lnSpc>
                <a:spcPct val="150000"/>
              </a:lnSpc>
              <a:spcAft>
                <a:spcPts val="600"/>
              </a:spcAft>
            </a:pPr>
            <a:endParaRPr lang="en-US" altLang="zh-CN" sz="1000">
              <a:solidFill>
                <a:schemeClr val="bg2">
                  <a:lumMod val="50000"/>
                </a:schemeClr>
              </a:solidFill>
              <a:latin typeface="Roboto" panose="02000000000000000000" pitchFamily="2" charset="0"/>
              <a:ea typeface="Roboto" panose="02000000000000000000" pitchFamily="2" charset="0"/>
              <a:cs typeface="Roboto Condensed"/>
            </a:endParaRPr>
          </a:p>
          <a:p>
            <a:pPr marL="171450" indent="-171450">
              <a:lnSpc>
                <a:spcPct val="150000"/>
              </a:lnSpc>
              <a:spcAft>
                <a:spcPts val="600"/>
              </a:spcAft>
              <a:buFont typeface="Wingdings" pitchFamily="2" charset="2"/>
              <a:buChar char="§"/>
            </a:pPr>
            <a:r>
              <a:rPr lang="en-US" altLang="zh-CN" sz="1200" b="1">
                <a:solidFill>
                  <a:schemeClr val="accent1"/>
                </a:solidFill>
                <a:latin typeface="Roboto" panose="02000000000000000000" pitchFamily="2" charset="0"/>
                <a:ea typeface="Roboto" panose="02000000000000000000" pitchFamily="2" charset="0"/>
                <a:cs typeface="Roboto Condensed"/>
              </a:rPr>
              <a:t>Models Comparison:</a:t>
            </a:r>
            <a:endParaRPr lang="en-US" altLang="zh-CN" sz="1200">
              <a:solidFill>
                <a:schemeClr val="accent1"/>
              </a:solidFill>
              <a:latin typeface="Roboto" panose="02000000000000000000" pitchFamily="2" charset="0"/>
              <a:ea typeface="Roboto" panose="02000000000000000000" pitchFamily="2" charset="0"/>
              <a:cs typeface="Roboto Condensed"/>
            </a:endParaRPr>
          </a:p>
          <a:p>
            <a:pPr>
              <a:lnSpc>
                <a:spcPct val="150000"/>
              </a:lnSpc>
              <a:spcAft>
                <a:spcPts val="600"/>
              </a:spcAft>
            </a:pPr>
            <a:r>
              <a:rPr lang="en-US" altLang="zh-CN" sz="1000" b="1">
                <a:solidFill>
                  <a:schemeClr val="accent5"/>
                </a:solidFill>
                <a:latin typeface="Roboto" panose="02000000000000000000" pitchFamily="2" charset="0"/>
                <a:ea typeface="Roboto" panose="02000000000000000000" pitchFamily="2" charset="0"/>
                <a:cs typeface="Roboto Condensed"/>
              </a:rPr>
              <a:t>Random</a:t>
            </a:r>
            <a:r>
              <a:rPr lang="zh-CN" altLang="en-US" sz="1000" b="1">
                <a:solidFill>
                  <a:schemeClr val="accent5"/>
                </a:solidFill>
                <a:latin typeface="Roboto" panose="02000000000000000000" pitchFamily="2" charset="0"/>
                <a:ea typeface="宋体"/>
                <a:cs typeface="Roboto Condensed"/>
              </a:rPr>
              <a:t> </a:t>
            </a:r>
            <a:r>
              <a:rPr lang="en-US" altLang="zh-CN" sz="1000" b="1">
                <a:solidFill>
                  <a:schemeClr val="accent5"/>
                </a:solidFill>
                <a:latin typeface="Roboto" panose="02000000000000000000" pitchFamily="2" charset="0"/>
                <a:ea typeface="Roboto" panose="02000000000000000000" pitchFamily="2" charset="0"/>
                <a:cs typeface="Roboto Condensed"/>
              </a:rPr>
              <a:t>Forest</a:t>
            </a:r>
            <a:r>
              <a:rPr lang="zh-CN" altLang="en-US" sz="1000" b="1">
                <a:solidFill>
                  <a:schemeClr val="accent5"/>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and</a:t>
            </a:r>
            <a:r>
              <a:rPr lang="zh-CN" altLang="en-US" sz="1000">
                <a:solidFill>
                  <a:schemeClr val="bg2">
                    <a:lumMod val="50000"/>
                  </a:schemeClr>
                </a:solidFill>
                <a:latin typeface="Roboto" panose="02000000000000000000" pitchFamily="2" charset="0"/>
                <a:ea typeface="宋体"/>
                <a:cs typeface="Roboto Condensed"/>
              </a:rPr>
              <a:t> </a:t>
            </a:r>
            <a:r>
              <a:rPr lang="en-US" altLang="zh-CN" sz="1000" b="1">
                <a:solidFill>
                  <a:schemeClr val="accent5"/>
                </a:solidFill>
                <a:latin typeface="Roboto" panose="02000000000000000000" pitchFamily="2" charset="0"/>
                <a:ea typeface="Roboto" panose="02000000000000000000" pitchFamily="2" charset="0"/>
                <a:cs typeface="Roboto Condensed"/>
              </a:rPr>
              <a:t>Neural</a:t>
            </a:r>
            <a:r>
              <a:rPr lang="zh-CN" altLang="en-US" sz="1000" b="1">
                <a:solidFill>
                  <a:schemeClr val="accent5"/>
                </a:solidFill>
                <a:latin typeface="Roboto" panose="02000000000000000000" pitchFamily="2" charset="0"/>
                <a:ea typeface="宋体"/>
                <a:cs typeface="Roboto Condensed"/>
              </a:rPr>
              <a:t> </a:t>
            </a:r>
            <a:r>
              <a:rPr lang="en-US" altLang="zh-CN" sz="1000" b="1">
                <a:solidFill>
                  <a:schemeClr val="accent5"/>
                </a:solidFill>
                <a:latin typeface="Roboto" panose="02000000000000000000" pitchFamily="2" charset="0"/>
                <a:ea typeface="Roboto" panose="02000000000000000000" pitchFamily="2" charset="0"/>
                <a:cs typeface="Roboto Condensed"/>
              </a:rPr>
              <a:t>Network</a:t>
            </a:r>
            <a:r>
              <a:rPr lang="zh-CN" altLang="en-US" sz="1000" b="1">
                <a:solidFill>
                  <a:schemeClr val="accent5"/>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perform</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much</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better</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than</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d</a:t>
            </a:r>
            <a:r>
              <a:rPr lang="en-US" sz="1000">
                <a:solidFill>
                  <a:schemeClr val="bg2">
                    <a:lumMod val="50000"/>
                  </a:schemeClr>
                </a:solidFill>
                <a:latin typeface="Roboto" panose="02000000000000000000" pitchFamily="2" charset="0"/>
                <a:ea typeface="Roboto" panose="02000000000000000000" pitchFamily="2" charset="0"/>
                <a:cs typeface="Roboto Condensed"/>
              </a:rPr>
              <a:t>eep learning architecture</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s</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with</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more</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complexity, i.e.</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RNN</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and</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LSTM,</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which</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do</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not</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perform</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so</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well</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in</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our</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sentiment</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analysis</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of</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app</a:t>
            </a:r>
            <a:r>
              <a:rPr lang="zh-CN" altLang="en-US" sz="1000">
                <a:solidFill>
                  <a:schemeClr val="bg2">
                    <a:lumMod val="50000"/>
                  </a:schemeClr>
                </a:solidFill>
                <a:latin typeface="Roboto" panose="02000000000000000000" pitchFamily="2" charset="0"/>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reviews. </a:t>
            </a:r>
          </a:p>
          <a:p>
            <a:pPr>
              <a:lnSpc>
                <a:spcPct val="150000"/>
              </a:lnSpc>
              <a:spcAft>
                <a:spcPts val="600"/>
              </a:spcAft>
            </a:pPr>
            <a:endParaRPr lang="en-US" altLang="zh-CN" sz="1000">
              <a:solidFill>
                <a:schemeClr val="bg2">
                  <a:lumMod val="50000"/>
                </a:schemeClr>
              </a:solidFill>
              <a:latin typeface="Roboto" panose="02000000000000000000" pitchFamily="2" charset="0"/>
              <a:ea typeface="Roboto" panose="02000000000000000000" pitchFamily="2" charset="0"/>
              <a:cs typeface="Roboto Condensed"/>
            </a:endParaRPr>
          </a:p>
          <a:p>
            <a:pPr marL="171450" indent="-171450">
              <a:lnSpc>
                <a:spcPct val="150000"/>
              </a:lnSpc>
              <a:spcAft>
                <a:spcPts val="600"/>
              </a:spcAft>
              <a:buFont typeface="Wingdings" pitchFamily="2" charset="2"/>
              <a:buChar char="§"/>
            </a:pPr>
            <a:r>
              <a:rPr lang="en-US" altLang="zh-CN" sz="1200" b="1">
                <a:solidFill>
                  <a:schemeClr val="accent1"/>
                </a:solidFill>
                <a:latin typeface="Roboto" panose="02000000000000000000" pitchFamily="2" charset="0"/>
                <a:ea typeface="Roboto" panose="02000000000000000000" pitchFamily="2" charset="0"/>
                <a:cs typeface="Roboto Condensed"/>
              </a:rPr>
              <a:t>Precision-Recall Balance:</a:t>
            </a:r>
          </a:p>
          <a:p>
            <a:pPr>
              <a:lnSpc>
                <a:spcPct val="150000"/>
              </a:lnSpc>
              <a:spcAft>
                <a:spcPts val="600"/>
              </a:spcAft>
            </a:pP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The</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confusion</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matrix</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returned</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by</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this</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model</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indicates</a:t>
            </a:r>
            <a:r>
              <a:rPr lang="zh-CN" altLang="en-US" sz="1000">
                <a:solidFill>
                  <a:schemeClr val="bg2">
                    <a:lumMod val="50000"/>
                  </a:schemeClr>
                </a:solidFill>
                <a:latin typeface="Roboto" panose="02000000000000000000" pitchFamily="2" charset="0"/>
                <a:ea typeface="宋体"/>
                <a:cs typeface="Roboto Condensed"/>
              </a:rPr>
              <a:t> </a:t>
            </a:r>
            <a:r>
              <a:rPr lang="en-US" sz="1000">
                <a:solidFill>
                  <a:schemeClr val="bg2">
                    <a:lumMod val="50000"/>
                  </a:schemeClr>
                </a:solidFill>
                <a:latin typeface="Roboto" panose="02000000000000000000" pitchFamily="2" charset="0"/>
                <a:ea typeface="Roboto" panose="02000000000000000000" pitchFamily="2" charset="0"/>
                <a:cs typeface="Roboto Condensed"/>
              </a:rPr>
              <a:t>a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fairly</a:t>
            </a:r>
            <a:r>
              <a:rPr lang="zh-CN" altLang="en-US" sz="1000">
                <a:solidFill>
                  <a:schemeClr val="bg2">
                    <a:lumMod val="50000"/>
                  </a:schemeClr>
                </a:solidFill>
                <a:latin typeface="Roboto" panose="02000000000000000000" pitchFamily="2" charset="0"/>
                <a:ea typeface="宋体"/>
                <a:cs typeface="Roboto Condensed"/>
              </a:rPr>
              <a:t> </a:t>
            </a:r>
            <a:r>
              <a:rPr lang="en-US" sz="1000">
                <a:solidFill>
                  <a:schemeClr val="bg2">
                    <a:lumMod val="50000"/>
                  </a:schemeClr>
                </a:solidFill>
                <a:latin typeface="Roboto" panose="02000000000000000000" pitchFamily="2" charset="0"/>
                <a:ea typeface="Roboto" panose="02000000000000000000" pitchFamily="2" charset="0"/>
                <a:cs typeface="Roboto Condensed"/>
              </a:rPr>
              <a:t>good balance between precision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(79%)</a:t>
            </a:r>
            <a:r>
              <a:rPr lang="zh-CN" altLang="en-US" sz="1000">
                <a:solidFill>
                  <a:schemeClr val="bg2">
                    <a:lumMod val="50000"/>
                  </a:schemeClr>
                </a:solidFill>
                <a:latin typeface="Roboto" panose="02000000000000000000" pitchFamily="2" charset="0"/>
                <a:ea typeface="宋体"/>
                <a:cs typeface="Roboto Condensed"/>
              </a:rPr>
              <a:t> </a:t>
            </a:r>
            <a:r>
              <a:rPr lang="en-US" sz="1000">
                <a:solidFill>
                  <a:schemeClr val="bg2">
                    <a:lumMod val="50000"/>
                  </a:schemeClr>
                </a:solidFill>
                <a:latin typeface="Roboto" panose="02000000000000000000" pitchFamily="2" charset="0"/>
                <a:ea typeface="Roboto" panose="02000000000000000000" pitchFamily="2" charset="0"/>
                <a:cs typeface="Roboto Condensed"/>
              </a:rPr>
              <a:t>and recall</a:t>
            </a:r>
            <a:r>
              <a:rPr lang="zh-CN" altLang="en-US" sz="1000">
                <a:solidFill>
                  <a:schemeClr val="bg2">
                    <a:lumMod val="50000"/>
                  </a:schemeClr>
                </a:solidFill>
                <a:latin typeface="Roboto" panose="02000000000000000000" pitchFamily="2" charset="0"/>
                <a:ea typeface="宋体"/>
                <a:cs typeface="Roboto Condensed"/>
              </a:rPr>
              <a:t> </a:t>
            </a:r>
            <a:r>
              <a:rPr lang="en-US" altLang="zh-CN" sz="1000">
                <a:solidFill>
                  <a:schemeClr val="bg2">
                    <a:lumMod val="50000"/>
                  </a:schemeClr>
                </a:solidFill>
                <a:latin typeface="Roboto" panose="02000000000000000000" pitchFamily="2" charset="0"/>
                <a:ea typeface="Roboto" panose="02000000000000000000" pitchFamily="2" charset="0"/>
                <a:cs typeface="Roboto Condensed"/>
              </a:rPr>
              <a:t>(78%).</a:t>
            </a:r>
          </a:p>
        </p:txBody>
      </p:sp>
      <p:grpSp>
        <p:nvGrpSpPr>
          <p:cNvPr id="20" name="Google Shape;1083;p46">
            <a:extLst>
              <a:ext uri="{FF2B5EF4-FFF2-40B4-BE49-F238E27FC236}">
                <a16:creationId xmlns:a16="http://schemas.microsoft.com/office/drawing/2014/main" id="{5A9F11B5-B046-952A-A2EF-32A35329C921}"/>
              </a:ext>
            </a:extLst>
          </p:cNvPr>
          <p:cNvGrpSpPr/>
          <p:nvPr/>
        </p:nvGrpSpPr>
        <p:grpSpPr>
          <a:xfrm>
            <a:off x="230298" y="322651"/>
            <a:ext cx="334872" cy="334853"/>
            <a:chOff x="576250" y="4319400"/>
            <a:chExt cx="442075" cy="442050"/>
          </a:xfrm>
        </p:grpSpPr>
        <p:sp>
          <p:nvSpPr>
            <p:cNvPr id="21" name="Google Shape;1084;p46">
              <a:extLst>
                <a:ext uri="{FF2B5EF4-FFF2-40B4-BE49-F238E27FC236}">
                  <a16:creationId xmlns:a16="http://schemas.microsoft.com/office/drawing/2014/main" id="{DB5C354D-4AFA-C492-FC9B-B769F824BEC7}"/>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85;p46">
              <a:extLst>
                <a:ext uri="{FF2B5EF4-FFF2-40B4-BE49-F238E27FC236}">
                  <a16:creationId xmlns:a16="http://schemas.microsoft.com/office/drawing/2014/main" id="{DC7DDE6A-040E-66F7-C262-AF93F841FDAA}"/>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86;p46">
              <a:extLst>
                <a:ext uri="{FF2B5EF4-FFF2-40B4-BE49-F238E27FC236}">
                  <a16:creationId xmlns:a16="http://schemas.microsoft.com/office/drawing/2014/main" id="{5B020396-79B3-DF06-42EC-FD4F79A05214}"/>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7;p46">
              <a:extLst>
                <a:ext uri="{FF2B5EF4-FFF2-40B4-BE49-F238E27FC236}">
                  <a16:creationId xmlns:a16="http://schemas.microsoft.com/office/drawing/2014/main" id="{67B7547D-8572-FB4F-CCE3-2B5E7B9E3EBD}"/>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482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4490"/>
            <a:ext cx="5258400" cy="491177"/>
          </a:xfrm>
          <a:prstGeom prst="rect">
            <a:avLst/>
          </a:prstGeom>
        </p:spPr>
        <p:txBody>
          <a:bodyPr spcFirstLastPara="1" wrap="square" lIns="91425" tIns="91425" rIns="91425" bIns="91425" anchor="ctr" anchorCtr="0">
            <a:noAutofit/>
          </a:bodyPr>
          <a:lstStyle/>
          <a:p>
            <a:pPr lvl="0"/>
            <a:r>
              <a:rPr lang="en-US"/>
              <a:t>Classification Modeling – Neural</a:t>
            </a:r>
            <a:r>
              <a:rPr lang="zh-CN" altLang="en-US"/>
              <a:t> </a:t>
            </a:r>
            <a:r>
              <a:rPr lang="en-US" altLang="zh-CN"/>
              <a:t>Network</a:t>
            </a:r>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TextBox 1">
            <a:extLst>
              <a:ext uri="{FF2B5EF4-FFF2-40B4-BE49-F238E27FC236}">
                <a16:creationId xmlns:a16="http://schemas.microsoft.com/office/drawing/2014/main" id="{9FEC9757-B353-11F3-D2BB-AA3611C5A8D9}"/>
              </a:ext>
            </a:extLst>
          </p:cNvPr>
          <p:cNvSpPr txBox="1"/>
          <p:nvPr/>
        </p:nvSpPr>
        <p:spPr>
          <a:xfrm>
            <a:off x="4754296" y="1367013"/>
            <a:ext cx="4296103" cy="3108543"/>
          </a:xfrm>
          <a:prstGeom prst="rect">
            <a:avLst/>
          </a:prstGeom>
          <a:noFill/>
        </p:spPr>
        <p:txBody>
          <a:bodyPr wrap="square" rtlCol="0">
            <a:spAutoFit/>
          </a:bodyPr>
          <a:lstStyle/>
          <a:p>
            <a:pPr algn="ctr">
              <a:spcAft>
                <a:spcPts val="600"/>
              </a:spcAft>
            </a:pPr>
            <a:r>
              <a:rPr lang="en-US" sz="1200" b="1">
                <a:solidFill>
                  <a:schemeClr val="bg2">
                    <a:lumMod val="50000"/>
                  </a:schemeClr>
                </a:solidFill>
                <a:latin typeface="Roboto" panose="02000000000000000000" pitchFamily="2" charset="0"/>
                <a:ea typeface="Roboto" panose="02000000000000000000" pitchFamily="2" charset="0"/>
                <a:cs typeface="Roboto Condensed"/>
              </a:rPr>
              <a:t>Model Architecture</a:t>
            </a:r>
            <a:r>
              <a:rPr lang="zh-CN" altLang="en-US" sz="1200" b="1">
                <a:solidFill>
                  <a:schemeClr val="bg2">
                    <a:lumMod val="50000"/>
                  </a:schemeClr>
                </a:solidFill>
                <a:latin typeface="Roboto" panose="02000000000000000000" pitchFamily="2" charset="0"/>
                <a:cs typeface="Roboto Condensed"/>
              </a:rPr>
              <a:t> </a:t>
            </a:r>
            <a:r>
              <a:rPr lang="en-US" altLang="zh-CN" sz="1200" b="1">
                <a:solidFill>
                  <a:schemeClr val="bg2">
                    <a:lumMod val="50000"/>
                  </a:schemeClr>
                </a:solidFill>
                <a:latin typeface="Roboto" panose="02000000000000000000" pitchFamily="2" charset="0"/>
                <a:ea typeface="Roboto" panose="02000000000000000000" pitchFamily="2" charset="0"/>
                <a:cs typeface="Roboto Condensed"/>
              </a:rPr>
              <a:t>of</a:t>
            </a:r>
            <a:r>
              <a:rPr lang="zh-CN" altLang="en-US" sz="1200" b="1">
                <a:solidFill>
                  <a:schemeClr val="bg2">
                    <a:lumMod val="50000"/>
                  </a:schemeClr>
                </a:solidFill>
                <a:latin typeface="Roboto" panose="02000000000000000000" pitchFamily="2" charset="0"/>
                <a:cs typeface="Roboto Condensed"/>
              </a:rPr>
              <a:t> </a:t>
            </a:r>
            <a:r>
              <a:rPr lang="en-US" altLang="zh-CN" sz="1200" b="1">
                <a:solidFill>
                  <a:schemeClr val="bg2">
                    <a:lumMod val="50000"/>
                  </a:schemeClr>
                </a:solidFill>
                <a:latin typeface="Roboto" panose="02000000000000000000" pitchFamily="2" charset="0"/>
                <a:ea typeface="Roboto" panose="02000000000000000000" pitchFamily="2" charset="0"/>
                <a:cs typeface="Roboto Condensed"/>
              </a:rPr>
              <a:t>Neural</a:t>
            </a:r>
            <a:r>
              <a:rPr lang="zh-CN" altLang="en-US" sz="1200" b="1">
                <a:solidFill>
                  <a:schemeClr val="bg2">
                    <a:lumMod val="50000"/>
                  </a:schemeClr>
                </a:solidFill>
                <a:latin typeface="Roboto" panose="02000000000000000000" pitchFamily="2" charset="0"/>
                <a:cs typeface="Roboto Condensed"/>
              </a:rPr>
              <a:t> </a:t>
            </a:r>
            <a:r>
              <a:rPr lang="en-US" altLang="zh-CN" sz="1200" b="1">
                <a:solidFill>
                  <a:schemeClr val="bg2">
                    <a:lumMod val="50000"/>
                  </a:schemeClr>
                </a:solidFill>
                <a:latin typeface="Roboto" panose="02000000000000000000" pitchFamily="2" charset="0"/>
                <a:ea typeface="Roboto" panose="02000000000000000000" pitchFamily="2" charset="0"/>
                <a:cs typeface="Roboto Condensed"/>
              </a:rPr>
              <a:t>Network</a:t>
            </a:r>
            <a:endParaRPr lang="en-US" sz="1200" b="1">
              <a:solidFill>
                <a:schemeClr val="bg2">
                  <a:lumMod val="50000"/>
                </a:schemeClr>
              </a:solidFill>
              <a:latin typeface="Roboto" panose="02000000000000000000" pitchFamily="2" charset="0"/>
              <a:ea typeface="Roboto" panose="02000000000000000000" pitchFamily="2" charset="0"/>
              <a:cs typeface="Roboto Condensed"/>
            </a:endParaRPr>
          </a:p>
          <a:p>
            <a:pPr>
              <a:spcAft>
                <a:spcPts val="600"/>
              </a:spcAft>
            </a:pPr>
            <a:r>
              <a:rPr lang="en-US" sz="1200">
                <a:solidFill>
                  <a:schemeClr val="bg2">
                    <a:lumMod val="50000"/>
                  </a:schemeClr>
                </a:solidFill>
                <a:latin typeface="Roboto" panose="02000000000000000000" pitchFamily="2" charset="0"/>
                <a:ea typeface="Roboto" panose="02000000000000000000" pitchFamily="2" charset="0"/>
                <a:cs typeface="Roboto Condensed"/>
              </a:rPr>
              <a:t>This model was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established</a:t>
            </a:r>
            <a:r>
              <a:rPr lang="en-US" sz="1200">
                <a:solidFill>
                  <a:schemeClr val="bg2">
                    <a:lumMod val="50000"/>
                  </a:schemeClr>
                </a:solidFill>
                <a:latin typeface="Roboto" panose="02000000000000000000" pitchFamily="2" charset="0"/>
                <a:ea typeface="Roboto" panose="02000000000000000000" pitchFamily="2" charset="0"/>
                <a:cs typeface="Roboto Condensed"/>
              </a:rPr>
              <a:t> using our own trained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TF-IDF</a:t>
            </a:r>
            <a:r>
              <a:rPr lang="zh-CN" altLang="en-US" sz="1200">
                <a:solidFill>
                  <a:schemeClr val="bg2">
                    <a:lumMod val="50000"/>
                  </a:schemeClr>
                </a:solidFill>
                <a:latin typeface="Roboto" panose="02000000000000000000" pitchFamily="2" charset="0"/>
                <a:cs typeface="Roboto Condensed"/>
              </a:rPr>
              <a:t>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vectorization</a:t>
            </a:r>
            <a:r>
              <a:rPr lang="zh-CN" altLang="en-US" sz="1200">
                <a:solidFill>
                  <a:schemeClr val="bg2">
                    <a:lumMod val="50000"/>
                  </a:schemeClr>
                </a:solidFill>
                <a:latin typeface="Roboto" panose="02000000000000000000" pitchFamily="2" charset="0"/>
                <a:cs typeface="Roboto Condensed"/>
              </a:rPr>
              <a:t> </a:t>
            </a:r>
            <a:r>
              <a:rPr lang="en-US" sz="1200">
                <a:solidFill>
                  <a:schemeClr val="bg2">
                    <a:lumMod val="50000"/>
                  </a:schemeClr>
                </a:solidFill>
                <a:latin typeface="Roboto" panose="02000000000000000000" pitchFamily="2" charset="0"/>
                <a:ea typeface="Roboto" panose="02000000000000000000" pitchFamily="2" charset="0"/>
                <a:cs typeface="Roboto Condensed"/>
              </a:rPr>
              <a:t>embedding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with</a:t>
            </a:r>
            <a:r>
              <a:rPr lang="zh-CN" altLang="en-US" sz="1200">
                <a:solidFill>
                  <a:schemeClr val="bg2">
                    <a:lumMod val="50000"/>
                  </a:schemeClr>
                </a:solidFill>
                <a:latin typeface="Roboto" panose="02000000000000000000" pitchFamily="2" charset="0"/>
                <a:cs typeface="Roboto Condensed"/>
              </a:rPr>
              <a:t> </a:t>
            </a:r>
            <a:r>
              <a:rPr lang="en-US" altLang="zh-CN" sz="1200" b="1">
                <a:solidFill>
                  <a:schemeClr val="accent5"/>
                </a:solidFill>
                <a:latin typeface="Roboto" panose="02000000000000000000" pitchFamily="2" charset="0"/>
                <a:ea typeface="Roboto" panose="02000000000000000000" pitchFamily="2" charset="0"/>
                <a:cs typeface="Roboto Condensed"/>
              </a:rPr>
              <a:t>N-gram</a:t>
            </a:r>
            <a:r>
              <a:rPr lang="zh-CN" altLang="en-US" sz="1200" b="1">
                <a:solidFill>
                  <a:schemeClr val="accent5"/>
                </a:solidFill>
                <a:latin typeface="Roboto" panose="02000000000000000000" pitchFamily="2" charset="0"/>
                <a:cs typeface="Roboto Condensed"/>
              </a:rPr>
              <a:t> </a:t>
            </a:r>
            <a:r>
              <a:rPr lang="en-US" altLang="zh-CN" sz="1200" b="1">
                <a:solidFill>
                  <a:schemeClr val="accent5"/>
                </a:solidFill>
                <a:latin typeface="Roboto" panose="02000000000000000000" pitchFamily="2" charset="0"/>
                <a:ea typeface="Roboto" panose="02000000000000000000" pitchFamily="2" charset="0"/>
                <a:cs typeface="Roboto Condensed"/>
              </a:rPr>
              <a:t>=</a:t>
            </a:r>
            <a:r>
              <a:rPr lang="zh-CN" altLang="en-US" sz="1200" b="1">
                <a:solidFill>
                  <a:schemeClr val="accent5"/>
                </a:solidFill>
                <a:latin typeface="Roboto" panose="02000000000000000000" pitchFamily="2" charset="0"/>
                <a:cs typeface="Roboto Condensed"/>
              </a:rPr>
              <a:t> </a:t>
            </a:r>
            <a:r>
              <a:rPr lang="en-US" altLang="zh-CN" sz="1200" b="1">
                <a:solidFill>
                  <a:schemeClr val="accent5"/>
                </a:solidFill>
                <a:latin typeface="Roboto" panose="02000000000000000000" pitchFamily="2" charset="0"/>
                <a:ea typeface="Roboto" panose="02000000000000000000" pitchFamily="2" charset="0"/>
                <a:cs typeface="Roboto Condensed"/>
              </a:rPr>
              <a:t>(1,3)</a:t>
            </a:r>
            <a:r>
              <a:rPr lang="en-US" sz="1200" b="1">
                <a:solidFill>
                  <a:schemeClr val="bg2">
                    <a:lumMod val="50000"/>
                  </a:schemeClr>
                </a:solidFill>
                <a:latin typeface="Roboto" panose="02000000000000000000" pitchFamily="2" charset="0"/>
                <a:ea typeface="Roboto" panose="02000000000000000000" pitchFamily="2" charset="0"/>
                <a:cs typeface="Roboto Condensed"/>
              </a:rPr>
              <a:t>. </a:t>
            </a:r>
          </a:p>
          <a:p>
            <a:pPr>
              <a:spcAft>
                <a:spcPts val="600"/>
              </a:spcAft>
            </a:pPr>
            <a:r>
              <a:rPr lang="en-US" sz="1200">
                <a:solidFill>
                  <a:schemeClr val="bg2">
                    <a:lumMod val="50000"/>
                  </a:schemeClr>
                </a:solidFill>
                <a:latin typeface="Roboto" panose="02000000000000000000" pitchFamily="2" charset="0"/>
                <a:ea typeface="Roboto" panose="02000000000000000000" pitchFamily="2" charset="0"/>
                <a:cs typeface="Roboto Condensed"/>
              </a:rPr>
              <a:t>The model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uses</a:t>
            </a:r>
            <a:r>
              <a:rPr lang="en-US" sz="1200">
                <a:solidFill>
                  <a:schemeClr val="bg2">
                    <a:lumMod val="50000"/>
                  </a:schemeClr>
                </a:solidFill>
                <a:latin typeface="Roboto" panose="02000000000000000000" pitchFamily="2" charset="0"/>
                <a:ea typeface="Roboto" panose="02000000000000000000" pitchFamily="2" charset="0"/>
                <a:cs typeface="Roboto Condensed"/>
              </a:rPr>
              <a:t> a sigmoid function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to</a:t>
            </a:r>
            <a:r>
              <a:rPr lang="zh-CN" altLang="en-US" sz="1200">
                <a:solidFill>
                  <a:schemeClr val="bg2">
                    <a:lumMod val="50000"/>
                  </a:schemeClr>
                </a:solidFill>
                <a:latin typeface="Roboto" panose="02000000000000000000" pitchFamily="2" charset="0"/>
                <a:cs typeface="Roboto Condensed"/>
              </a:rPr>
              <a:t>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output</a:t>
            </a:r>
            <a:r>
              <a:rPr lang="en-US" sz="1200">
                <a:solidFill>
                  <a:schemeClr val="bg2">
                    <a:lumMod val="50000"/>
                  </a:schemeClr>
                </a:solidFill>
                <a:latin typeface="Roboto" panose="02000000000000000000" pitchFamily="2" charset="0"/>
                <a:ea typeface="Roboto" panose="02000000000000000000" pitchFamily="2" charset="0"/>
                <a:cs typeface="Roboto Condensed"/>
              </a:rPr>
              <a:t> the probability</a:t>
            </a:r>
            <a:r>
              <a:rPr lang="zh-CN" altLang="en-US" sz="1200">
                <a:solidFill>
                  <a:schemeClr val="bg2">
                    <a:lumMod val="50000"/>
                  </a:schemeClr>
                </a:solidFill>
                <a:latin typeface="Roboto" panose="02000000000000000000" pitchFamily="2" charset="0"/>
                <a:cs typeface="Roboto Condensed"/>
              </a:rPr>
              <a:t>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of</a:t>
            </a:r>
            <a:r>
              <a:rPr lang="zh-CN" altLang="en-US" sz="1200">
                <a:solidFill>
                  <a:schemeClr val="bg2">
                    <a:lumMod val="50000"/>
                  </a:schemeClr>
                </a:solidFill>
                <a:latin typeface="Roboto" panose="02000000000000000000" pitchFamily="2" charset="0"/>
                <a:cs typeface="Roboto Condensed"/>
              </a:rPr>
              <a:t>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a</a:t>
            </a:r>
            <a:r>
              <a:rPr lang="zh-CN" altLang="en-US" sz="1200">
                <a:solidFill>
                  <a:schemeClr val="bg2">
                    <a:lumMod val="50000"/>
                  </a:schemeClr>
                </a:solidFill>
                <a:latin typeface="Roboto" panose="02000000000000000000" pitchFamily="2" charset="0"/>
                <a:cs typeface="Roboto Condensed"/>
              </a:rPr>
              <a:t>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positive/negative</a:t>
            </a:r>
            <a:r>
              <a:rPr lang="zh-CN" altLang="en-US" sz="1200">
                <a:solidFill>
                  <a:schemeClr val="bg2">
                    <a:lumMod val="50000"/>
                  </a:schemeClr>
                </a:solidFill>
                <a:latin typeface="Roboto" panose="02000000000000000000" pitchFamily="2" charset="0"/>
                <a:cs typeface="Roboto Condensed"/>
              </a:rPr>
              <a:t>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review</a:t>
            </a:r>
            <a:r>
              <a:rPr lang="zh-CN" altLang="en-US" sz="1200">
                <a:solidFill>
                  <a:schemeClr val="bg2">
                    <a:lumMod val="50000"/>
                  </a:schemeClr>
                </a:solidFill>
                <a:latin typeface="Roboto" panose="02000000000000000000" pitchFamily="2" charset="0"/>
                <a:cs typeface="Roboto Condensed"/>
              </a:rPr>
              <a:t> </a:t>
            </a:r>
            <a:r>
              <a:rPr lang="en-US" altLang="zh-CN" sz="1200" i="1">
                <a:solidFill>
                  <a:schemeClr val="bg2">
                    <a:lumMod val="50000"/>
                  </a:schemeClr>
                </a:solidFill>
                <a:latin typeface="Roboto" panose="02000000000000000000" pitchFamily="2" charset="0"/>
                <a:ea typeface="Roboto" panose="02000000000000000000" pitchFamily="2" charset="0"/>
                <a:cs typeface="Roboto Condensed"/>
              </a:rPr>
              <a:t>(score</a:t>
            </a:r>
            <a:r>
              <a:rPr lang="zh-CN" altLang="en-US" sz="1200" i="1">
                <a:solidFill>
                  <a:schemeClr val="bg2">
                    <a:lumMod val="50000"/>
                  </a:schemeClr>
                </a:solidFill>
                <a:latin typeface="Roboto" panose="02000000000000000000" pitchFamily="2" charset="0"/>
                <a:cs typeface="Roboto Condensed"/>
              </a:rPr>
              <a:t> </a:t>
            </a:r>
            <a:r>
              <a:rPr lang="en-US" altLang="zh-CN" sz="1200" i="1">
                <a:solidFill>
                  <a:schemeClr val="bg2">
                    <a:lumMod val="50000"/>
                  </a:schemeClr>
                </a:solidFill>
                <a:latin typeface="Roboto" panose="02000000000000000000" pitchFamily="2" charset="0"/>
                <a:ea typeface="Roboto" panose="02000000000000000000" pitchFamily="2" charset="0"/>
                <a:cs typeface="Roboto Condensed"/>
              </a:rPr>
              <a:t>of</a:t>
            </a:r>
            <a:r>
              <a:rPr lang="zh-CN" altLang="en-US" sz="1200" i="1">
                <a:solidFill>
                  <a:schemeClr val="bg2">
                    <a:lumMod val="50000"/>
                  </a:schemeClr>
                </a:solidFill>
                <a:latin typeface="Roboto" panose="02000000000000000000" pitchFamily="2" charset="0"/>
                <a:cs typeface="Roboto Condensed"/>
              </a:rPr>
              <a:t> </a:t>
            </a:r>
            <a:r>
              <a:rPr lang="en-US" altLang="zh-CN" sz="1200" i="1">
                <a:solidFill>
                  <a:schemeClr val="bg2">
                    <a:lumMod val="50000"/>
                  </a:schemeClr>
                </a:solidFill>
                <a:latin typeface="Roboto" panose="02000000000000000000" pitchFamily="2" charset="0"/>
                <a:ea typeface="Roboto" panose="02000000000000000000" pitchFamily="2" charset="0"/>
                <a:cs typeface="Roboto Condensed"/>
              </a:rPr>
              <a:t>5</a:t>
            </a:r>
            <a:r>
              <a:rPr lang="zh-CN" altLang="en-US" sz="1200" i="1">
                <a:solidFill>
                  <a:schemeClr val="bg2">
                    <a:lumMod val="50000"/>
                  </a:schemeClr>
                </a:solidFill>
                <a:latin typeface="Roboto" panose="02000000000000000000" pitchFamily="2" charset="0"/>
                <a:cs typeface="Roboto Condensed"/>
              </a:rPr>
              <a:t> </a:t>
            </a:r>
            <a:r>
              <a:rPr lang="en-US" altLang="zh-CN" sz="1200" i="1">
                <a:solidFill>
                  <a:schemeClr val="bg2">
                    <a:lumMod val="50000"/>
                  </a:schemeClr>
                </a:solidFill>
                <a:latin typeface="Roboto" panose="02000000000000000000" pitchFamily="2" charset="0"/>
                <a:ea typeface="Roboto" panose="02000000000000000000" pitchFamily="2" charset="0"/>
                <a:cs typeface="Roboto Condensed"/>
              </a:rPr>
              <a:t>being</a:t>
            </a:r>
            <a:r>
              <a:rPr lang="zh-CN" altLang="en-US" sz="1200" i="1">
                <a:solidFill>
                  <a:schemeClr val="bg2">
                    <a:lumMod val="50000"/>
                  </a:schemeClr>
                </a:solidFill>
                <a:latin typeface="Roboto" panose="02000000000000000000" pitchFamily="2" charset="0"/>
                <a:cs typeface="Roboto Condensed"/>
              </a:rPr>
              <a:t> </a:t>
            </a:r>
            <a:r>
              <a:rPr lang="en-US" altLang="zh-CN" sz="1200" b="1" i="1">
                <a:solidFill>
                  <a:schemeClr val="accent5"/>
                </a:solidFill>
                <a:latin typeface="Roboto" panose="02000000000000000000" pitchFamily="2" charset="0"/>
                <a:ea typeface="Roboto" panose="02000000000000000000" pitchFamily="2" charset="0"/>
                <a:cs typeface="Roboto Condensed"/>
              </a:rPr>
              <a:t>positive</a:t>
            </a:r>
            <a:r>
              <a:rPr lang="zh-CN" altLang="en-US" sz="1200" i="1">
                <a:solidFill>
                  <a:schemeClr val="bg2">
                    <a:lumMod val="50000"/>
                  </a:schemeClr>
                </a:solidFill>
                <a:latin typeface="Roboto" panose="02000000000000000000" pitchFamily="2" charset="0"/>
                <a:cs typeface="Roboto Condensed"/>
              </a:rPr>
              <a:t> </a:t>
            </a:r>
            <a:r>
              <a:rPr lang="en-US" altLang="zh-CN" sz="1200" i="1">
                <a:solidFill>
                  <a:schemeClr val="bg2">
                    <a:lumMod val="50000"/>
                  </a:schemeClr>
                </a:solidFill>
                <a:latin typeface="Roboto" panose="02000000000000000000" pitchFamily="2" charset="0"/>
                <a:ea typeface="Roboto" panose="02000000000000000000" pitchFamily="2" charset="0"/>
                <a:cs typeface="Roboto Condensed"/>
              </a:rPr>
              <a:t>and</a:t>
            </a:r>
            <a:r>
              <a:rPr lang="zh-CN" altLang="en-US" sz="1200" i="1">
                <a:solidFill>
                  <a:schemeClr val="bg2">
                    <a:lumMod val="50000"/>
                  </a:schemeClr>
                </a:solidFill>
                <a:latin typeface="Roboto" panose="02000000000000000000" pitchFamily="2" charset="0"/>
                <a:cs typeface="Roboto Condensed"/>
              </a:rPr>
              <a:t> </a:t>
            </a:r>
            <a:r>
              <a:rPr lang="en-US" altLang="zh-CN" sz="1200" i="1">
                <a:solidFill>
                  <a:schemeClr val="bg2">
                    <a:lumMod val="50000"/>
                  </a:schemeClr>
                </a:solidFill>
                <a:latin typeface="Roboto" panose="02000000000000000000" pitchFamily="2" charset="0"/>
                <a:ea typeface="Roboto" panose="02000000000000000000" pitchFamily="2" charset="0"/>
                <a:cs typeface="Roboto Condensed"/>
              </a:rPr>
              <a:t>score</a:t>
            </a:r>
            <a:r>
              <a:rPr lang="zh-CN" altLang="en-US" sz="1200" i="1">
                <a:solidFill>
                  <a:schemeClr val="bg2">
                    <a:lumMod val="50000"/>
                  </a:schemeClr>
                </a:solidFill>
                <a:latin typeface="Roboto" panose="02000000000000000000" pitchFamily="2" charset="0"/>
                <a:cs typeface="Roboto Condensed"/>
              </a:rPr>
              <a:t> </a:t>
            </a:r>
            <a:r>
              <a:rPr lang="en-US" altLang="zh-CN" sz="1200" i="1">
                <a:solidFill>
                  <a:schemeClr val="bg2">
                    <a:lumMod val="50000"/>
                  </a:schemeClr>
                </a:solidFill>
                <a:latin typeface="Roboto" panose="02000000000000000000" pitchFamily="2" charset="0"/>
                <a:ea typeface="Roboto" panose="02000000000000000000" pitchFamily="2" charset="0"/>
                <a:cs typeface="Roboto Condensed"/>
              </a:rPr>
              <a:t>of</a:t>
            </a:r>
            <a:r>
              <a:rPr lang="zh-CN" altLang="en-US" sz="1200" i="1">
                <a:solidFill>
                  <a:schemeClr val="bg2">
                    <a:lumMod val="50000"/>
                  </a:schemeClr>
                </a:solidFill>
                <a:latin typeface="Roboto" panose="02000000000000000000" pitchFamily="2" charset="0"/>
                <a:cs typeface="Roboto Condensed"/>
              </a:rPr>
              <a:t> </a:t>
            </a:r>
            <a:r>
              <a:rPr lang="en-US" altLang="zh-CN" sz="1200" i="1">
                <a:solidFill>
                  <a:schemeClr val="bg2">
                    <a:lumMod val="50000"/>
                  </a:schemeClr>
                </a:solidFill>
                <a:latin typeface="Roboto" panose="02000000000000000000" pitchFamily="2" charset="0"/>
                <a:ea typeface="Roboto" panose="02000000000000000000" pitchFamily="2" charset="0"/>
                <a:cs typeface="Roboto Condensed"/>
              </a:rPr>
              <a:t>1</a:t>
            </a:r>
            <a:r>
              <a:rPr lang="zh-CN" altLang="en-US" sz="1200" i="1">
                <a:solidFill>
                  <a:schemeClr val="bg2">
                    <a:lumMod val="50000"/>
                  </a:schemeClr>
                </a:solidFill>
                <a:latin typeface="Roboto" panose="02000000000000000000" pitchFamily="2" charset="0"/>
                <a:cs typeface="Roboto Condensed"/>
              </a:rPr>
              <a:t> </a:t>
            </a:r>
            <a:r>
              <a:rPr lang="en-US" altLang="zh-CN" sz="1200" i="1">
                <a:solidFill>
                  <a:schemeClr val="bg2">
                    <a:lumMod val="50000"/>
                  </a:schemeClr>
                </a:solidFill>
                <a:latin typeface="Roboto" panose="02000000000000000000" pitchFamily="2" charset="0"/>
                <a:ea typeface="Roboto" panose="02000000000000000000" pitchFamily="2" charset="0"/>
                <a:cs typeface="Roboto Condensed"/>
              </a:rPr>
              <a:t>being</a:t>
            </a:r>
            <a:r>
              <a:rPr lang="zh-CN" altLang="en-US" sz="1200" i="1">
                <a:solidFill>
                  <a:schemeClr val="bg2">
                    <a:lumMod val="50000"/>
                  </a:schemeClr>
                </a:solidFill>
                <a:latin typeface="Roboto" panose="02000000000000000000" pitchFamily="2" charset="0"/>
                <a:cs typeface="Roboto Condensed"/>
              </a:rPr>
              <a:t> </a:t>
            </a:r>
            <a:r>
              <a:rPr lang="en-US" altLang="zh-CN" sz="1200" b="1" i="1">
                <a:solidFill>
                  <a:schemeClr val="accent5"/>
                </a:solidFill>
                <a:latin typeface="Roboto" panose="02000000000000000000" pitchFamily="2" charset="0"/>
                <a:ea typeface="Roboto" panose="02000000000000000000" pitchFamily="2" charset="0"/>
                <a:cs typeface="Roboto Condensed"/>
              </a:rPr>
              <a:t>negative</a:t>
            </a:r>
            <a:r>
              <a:rPr lang="en-US" altLang="zh-CN" sz="1200" i="1">
                <a:solidFill>
                  <a:schemeClr val="bg2">
                    <a:lumMod val="50000"/>
                  </a:schemeClr>
                </a:solidFill>
                <a:latin typeface="Roboto" panose="02000000000000000000" pitchFamily="2" charset="0"/>
                <a:ea typeface="Roboto" panose="02000000000000000000" pitchFamily="2" charset="0"/>
                <a:cs typeface="Roboto Condensed"/>
              </a:rPr>
              <a:t>)</a:t>
            </a:r>
            <a:r>
              <a:rPr lang="en-US" sz="1200">
                <a:solidFill>
                  <a:schemeClr val="bg2">
                    <a:lumMod val="50000"/>
                  </a:schemeClr>
                </a:solidFill>
                <a:latin typeface="Roboto" panose="02000000000000000000" pitchFamily="2" charset="0"/>
                <a:ea typeface="Roboto" panose="02000000000000000000" pitchFamily="2" charset="0"/>
                <a:cs typeface="Roboto Condensed"/>
              </a:rPr>
              <a:t>.</a:t>
            </a:r>
            <a:r>
              <a:rPr lang="zh-CN" altLang="en-US" sz="1200">
                <a:solidFill>
                  <a:schemeClr val="bg2">
                    <a:lumMod val="50000"/>
                  </a:schemeClr>
                </a:solidFill>
                <a:latin typeface="Roboto" panose="02000000000000000000" pitchFamily="2" charset="0"/>
                <a:cs typeface="Roboto Condensed"/>
              </a:rPr>
              <a:t> </a:t>
            </a:r>
            <a:endParaRPr lang="en-US" altLang="zh-CN" sz="1200">
              <a:solidFill>
                <a:schemeClr val="bg2">
                  <a:lumMod val="50000"/>
                </a:schemeClr>
              </a:solidFill>
              <a:latin typeface="Roboto" panose="02000000000000000000" pitchFamily="2" charset="0"/>
              <a:ea typeface="Roboto" panose="02000000000000000000" pitchFamily="2" charset="0"/>
              <a:cs typeface="Roboto Condensed"/>
            </a:endParaRPr>
          </a:p>
          <a:p>
            <a:pPr>
              <a:spcAft>
                <a:spcPts val="600"/>
              </a:spcAft>
            </a:pPr>
            <a:endParaRPr lang="en-US" sz="1200">
              <a:solidFill>
                <a:schemeClr val="bg2">
                  <a:lumMod val="50000"/>
                </a:schemeClr>
              </a:solidFill>
              <a:latin typeface="Roboto" panose="02000000000000000000" pitchFamily="2" charset="0"/>
              <a:ea typeface="Roboto" panose="02000000000000000000" pitchFamily="2" charset="0"/>
              <a:cs typeface="Roboto Condensed"/>
            </a:endParaRPr>
          </a:p>
          <a:p>
            <a:pPr>
              <a:spcAft>
                <a:spcPts val="600"/>
              </a:spcAft>
            </a:pPr>
            <a:endParaRPr lang="en-US" sz="1200">
              <a:solidFill>
                <a:schemeClr val="bg2">
                  <a:lumMod val="50000"/>
                </a:schemeClr>
              </a:solidFill>
              <a:latin typeface="Roboto" panose="02000000000000000000" pitchFamily="2" charset="0"/>
              <a:ea typeface="Roboto" panose="02000000000000000000" pitchFamily="2" charset="0"/>
              <a:cs typeface="Roboto Condensed"/>
            </a:endParaRPr>
          </a:p>
          <a:p>
            <a:pPr algn="ctr">
              <a:spcAft>
                <a:spcPts val="600"/>
              </a:spcAft>
            </a:pPr>
            <a:r>
              <a:rPr lang="en-US" sz="1200" b="1">
                <a:solidFill>
                  <a:schemeClr val="bg2">
                    <a:lumMod val="50000"/>
                  </a:schemeClr>
                </a:solidFill>
                <a:latin typeface="Roboto" panose="02000000000000000000" pitchFamily="2" charset="0"/>
                <a:ea typeface="Roboto" panose="02000000000000000000" pitchFamily="2" charset="0"/>
                <a:cs typeface="Roboto Condensed"/>
              </a:rPr>
              <a:t>Model Hyperparameters: </a:t>
            </a:r>
          </a:p>
          <a:p>
            <a:pPr>
              <a:spcAft>
                <a:spcPts val="600"/>
              </a:spcAft>
            </a:pPr>
            <a:r>
              <a:rPr lang="en-US" sz="1200" b="1">
                <a:solidFill>
                  <a:schemeClr val="bg2">
                    <a:lumMod val="50000"/>
                  </a:schemeClr>
                </a:solidFill>
                <a:latin typeface="Roboto" panose="02000000000000000000" pitchFamily="2" charset="0"/>
                <a:ea typeface="Roboto" panose="02000000000000000000" pitchFamily="2" charset="0"/>
                <a:cs typeface="Roboto Condensed"/>
              </a:rPr>
              <a:t>Vo</a:t>
            </a:r>
            <a:r>
              <a:rPr lang="en-US" altLang="zh-CN" sz="1200" b="1">
                <a:solidFill>
                  <a:schemeClr val="bg2">
                    <a:lumMod val="50000"/>
                  </a:schemeClr>
                </a:solidFill>
                <a:latin typeface="Roboto" panose="02000000000000000000" pitchFamily="2" charset="0"/>
                <a:ea typeface="Roboto" panose="02000000000000000000" pitchFamily="2" charset="0"/>
                <a:cs typeface="Roboto Condensed"/>
              </a:rPr>
              <a:t>ca</a:t>
            </a:r>
            <a:r>
              <a:rPr lang="en-US" sz="1200" b="1">
                <a:solidFill>
                  <a:schemeClr val="bg2">
                    <a:lumMod val="50000"/>
                  </a:schemeClr>
                </a:solidFill>
                <a:latin typeface="Roboto" panose="02000000000000000000" pitchFamily="2" charset="0"/>
                <a:ea typeface="Roboto" panose="02000000000000000000" pitchFamily="2" charset="0"/>
                <a:cs typeface="Roboto Condensed"/>
              </a:rPr>
              <a:t>b Size</a:t>
            </a:r>
            <a:r>
              <a:rPr lang="zh-CN" altLang="en-US" sz="1200" b="1">
                <a:solidFill>
                  <a:schemeClr val="bg2">
                    <a:lumMod val="50000"/>
                  </a:schemeClr>
                </a:solidFill>
                <a:latin typeface="Roboto" panose="02000000000000000000" pitchFamily="2" charset="0"/>
                <a:ea typeface="Roboto" panose="02000000000000000000" pitchFamily="2" charset="0"/>
                <a:cs typeface="Roboto Condensed"/>
              </a:rPr>
              <a:t> </a:t>
            </a:r>
            <a:r>
              <a:rPr lang="en-US" altLang="zh-CN" sz="1200" b="1">
                <a:solidFill>
                  <a:schemeClr val="bg2">
                    <a:lumMod val="50000"/>
                  </a:schemeClr>
                </a:solidFill>
                <a:latin typeface="Roboto" panose="02000000000000000000" pitchFamily="2" charset="0"/>
                <a:ea typeface="Roboto" panose="02000000000000000000" pitchFamily="2" charset="0"/>
                <a:cs typeface="Roboto Condensed"/>
              </a:rPr>
              <a:t>=</a:t>
            </a:r>
            <a:r>
              <a:rPr lang="zh-CN" altLang="en-US" sz="1200" b="1">
                <a:solidFill>
                  <a:schemeClr val="bg2">
                    <a:lumMod val="50000"/>
                  </a:schemeClr>
                </a:solidFill>
                <a:latin typeface="Roboto" panose="02000000000000000000" pitchFamily="2" charset="0"/>
                <a:ea typeface="Roboto" panose="02000000000000000000" pitchFamily="2" charset="0"/>
                <a:cs typeface="Roboto Condensed"/>
              </a:rPr>
              <a:t>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5</a:t>
            </a:r>
            <a:r>
              <a:rPr lang="en-US" sz="1200">
                <a:solidFill>
                  <a:schemeClr val="bg2">
                    <a:lumMod val="50000"/>
                  </a:schemeClr>
                </a:solidFill>
                <a:latin typeface="Roboto" panose="02000000000000000000" pitchFamily="2" charset="0"/>
                <a:ea typeface="Roboto" panose="02000000000000000000" pitchFamily="2" charset="0"/>
                <a:cs typeface="Roboto Condensed"/>
              </a:rPr>
              <a:t>,000, </a:t>
            </a:r>
            <a:r>
              <a:rPr lang="en-US" sz="1200" b="1">
                <a:solidFill>
                  <a:schemeClr val="bg2">
                    <a:lumMod val="50000"/>
                  </a:schemeClr>
                </a:solidFill>
                <a:latin typeface="Roboto" panose="02000000000000000000" pitchFamily="2" charset="0"/>
                <a:ea typeface="Roboto" panose="02000000000000000000" pitchFamily="2" charset="0"/>
                <a:cs typeface="Roboto Condensed"/>
              </a:rPr>
              <a:t>Max Length</a:t>
            </a:r>
            <a:r>
              <a:rPr lang="en-US" sz="1200">
                <a:solidFill>
                  <a:schemeClr val="bg2">
                    <a:lumMod val="50000"/>
                  </a:schemeClr>
                </a:solidFill>
                <a:latin typeface="Roboto" panose="02000000000000000000" pitchFamily="2" charset="0"/>
                <a:ea typeface="Roboto" panose="02000000000000000000" pitchFamily="2" charset="0"/>
                <a:cs typeface="Roboto Condensed"/>
              </a:rPr>
              <a:t> =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493,</a:t>
            </a:r>
            <a:r>
              <a:rPr lang="zh-CN" altLang="en-US" sz="1200">
                <a:solidFill>
                  <a:schemeClr val="bg2">
                    <a:lumMod val="50000"/>
                  </a:schemeClr>
                </a:solidFill>
                <a:latin typeface="Roboto" panose="02000000000000000000" pitchFamily="2" charset="0"/>
                <a:cs typeface="Roboto Condensed"/>
              </a:rPr>
              <a:t> </a:t>
            </a:r>
            <a:r>
              <a:rPr lang="en-US" altLang="zh-CN" sz="1200" b="1">
                <a:solidFill>
                  <a:schemeClr val="bg2">
                    <a:lumMod val="50000"/>
                  </a:schemeClr>
                </a:solidFill>
                <a:latin typeface="Roboto" panose="02000000000000000000" pitchFamily="2" charset="0"/>
                <a:ea typeface="Roboto" panose="02000000000000000000" pitchFamily="2" charset="0"/>
                <a:cs typeface="Roboto Condensed"/>
              </a:rPr>
              <a:t>Embedding</a:t>
            </a:r>
            <a:r>
              <a:rPr lang="zh-CN" altLang="en-US" sz="1200" b="1">
                <a:solidFill>
                  <a:schemeClr val="bg2">
                    <a:lumMod val="50000"/>
                  </a:schemeClr>
                </a:solidFill>
                <a:latin typeface="Roboto" panose="02000000000000000000" pitchFamily="2" charset="0"/>
                <a:cs typeface="Roboto Condensed"/>
              </a:rPr>
              <a:t> </a:t>
            </a:r>
            <a:r>
              <a:rPr lang="en-US" altLang="zh-CN" sz="1200" b="1">
                <a:solidFill>
                  <a:schemeClr val="bg2">
                    <a:lumMod val="50000"/>
                  </a:schemeClr>
                </a:solidFill>
                <a:latin typeface="Roboto" panose="02000000000000000000" pitchFamily="2" charset="0"/>
                <a:ea typeface="Roboto" panose="02000000000000000000" pitchFamily="2" charset="0"/>
                <a:cs typeface="Roboto Condensed"/>
              </a:rPr>
              <a:t>Size</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=50</a:t>
            </a:r>
            <a:endParaRPr lang="en-US" sz="1200">
              <a:solidFill>
                <a:schemeClr val="bg2">
                  <a:lumMod val="50000"/>
                </a:schemeClr>
              </a:solidFill>
              <a:latin typeface="Roboto" panose="02000000000000000000" pitchFamily="2" charset="0"/>
              <a:ea typeface="Roboto" panose="02000000000000000000" pitchFamily="2" charset="0"/>
              <a:cs typeface="Roboto Condensed"/>
            </a:endParaRPr>
          </a:p>
          <a:p>
            <a:pPr>
              <a:spcAft>
                <a:spcPts val="600"/>
              </a:spcAft>
            </a:pPr>
            <a:r>
              <a:rPr lang="en-US" sz="1200" b="1">
                <a:solidFill>
                  <a:schemeClr val="bg2">
                    <a:lumMod val="50000"/>
                  </a:schemeClr>
                </a:solidFill>
                <a:latin typeface="Roboto" panose="02000000000000000000" pitchFamily="2" charset="0"/>
                <a:ea typeface="Roboto" panose="02000000000000000000" pitchFamily="2" charset="0"/>
                <a:cs typeface="Roboto Condensed"/>
              </a:rPr>
              <a:t>Layers: </a:t>
            </a:r>
            <a:r>
              <a:rPr lang="en-US" sz="1200">
                <a:solidFill>
                  <a:schemeClr val="bg2">
                    <a:lumMod val="50000"/>
                  </a:schemeClr>
                </a:solidFill>
                <a:latin typeface="Roboto" panose="02000000000000000000" pitchFamily="2" charset="0"/>
                <a:ea typeface="Roboto" panose="02000000000000000000" pitchFamily="2" charset="0"/>
                <a:cs typeface="Roboto Condensed"/>
              </a:rPr>
              <a:t>Embedding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Our</a:t>
            </a:r>
            <a:r>
              <a:rPr lang="zh-CN" altLang="en-US" sz="1200">
                <a:solidFill>
                  <a:schemeClr val="bg2">
                    <a:lumMod val="50000"/>
                  </a:schemeClr>
                </a:solidFill>
                <a:latin typeface="Roboto" panose="02000000000000000000" pitchFamily="2" charset="0"/>
                <a:cs typeface="Roboto Condensed"/>
              </a:rPr>
              <a:t>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Own</a:t>
            </a:r>
            <a:r>
              <a:rPr lang="zh-CN" altLang="en-US" sz="1200">
                <a:solidFill>
                  <a:schemeClr val="bg2">
                    <a:lumMod val="50000"/>
                  </a:schemeClr>
                </a:solidFill>
                <a:latin typeface="Roboto" panose="02000000000000000000" pitchFamily="2" charset="0"/>
                <a:cs typeface="Roboto Condensed"/>
              </a:rPr>
              <a:t> </a:t>
            </a:r>
            <a:r>
              <a:rPr lang="en-US" sz="1200">
                <a:solidFill>
                  <a:schemeClr val="bg2">
                    <a:lumMod val="50000"/>
                  </a:schemeClr>
                </a:solidFill>
                <a:latin typeface="Roboto" panose="02000000000000000000" pitchFamily="2" charset="0"/>
                <a:ea typeface="Roboto" panose="02000000000000000000" pitchFamily="2" charset="0"/>
                <a:cs typeface="Roboto Condensed"/>
              </a:rPr>
              <a:t>Trained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TF-IDF</a:t>
            </a:r>
            <a:r>
              <a:rPr lang="en-US" sz="1200">
                <a:solidFill>
                  <a:schemeClr val="bg2">
                    <a:lumMod val="50000"/>
                  </a:schemeClr>
                </a:solidFill>
                <a:latin typeface="Roboto" panose="02000000000000000000" pitchFamily="2" charset="0"/>
                <a:ea typeface="Roboto" panose="02000000000000000000" pitchFamily="2" charset="0"/>
                <a:cs typeface="Roboto Condensed"/>
              </a:rPr>
              <a:t> </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Vectorization</a:t>
            </a:r>
            <a:r>
              <a:rPr lang="en-US" sz="1200">
                <a:solidFill>
                  <a:schemeClr val="bg2">
                    <a:lumMod val="50000"/>
                  </a:schemeClr>
                </a:solidFill>
                <a:latin typeface="Roboto" panose="02000000000000000000" pitchFamily="2" charset="0"/>
                <a:ea typeface="Roboto" panose="02000000000000000000" pitchFamily="2" charset="0"/>
                <a:cs typeface="Roboto Condensed"/>
              </a:rPr>
              <a:t>), </a:t>
            </a:r>
            <a:r>
              <a:rPr lang="en-US" altLang="zh-CN" sz="1200" b="1">
                <a:solidFill>
                  <a:schemeClr val="bg2">
                    <a:lumMod val="50000"/>
                  </a:schemeClr>
                </a:solidFill>
                <a:latin typeface="Roboto" panose="02000000000000000000" pitchFamily="2" charset="0"/>
                <a:ea typeface="Roboto" panose="02000000000000000000" pitchFamily="2" charset="0"/>
                <a:cs typeface="Roboto Condensed"/>
              </a:rPr>
              <a:t>Flatten</a:t>
            </a:r>
            <a:r>
              <a:rPr lang="en-US" altLang="zh-CN" sz="1200">
                <a:solidFill>
                  <a:schemeClr val="bg2">
                    <a:lumMod val="50000"/>
                  </a:schemeClr>
                </a:solidFill>
                <a:latin typeface="Roboto" panose="02000000000000000000" pitchFamily="2" charset="0"/>
                <a:ea typeface="Roboto" panose="02000000000000000000" pitchFamily="2" charset="0"/>
                <a:cs typeface="Roboto Condensed"/>
              </a:rPr>
              <a:t>(),</a:t>
            </a:r>
            <a:r>
              <a:rPr lang="zh-CN" altLang="en-US" sz="1200">
                <a:solidFill>
                  <a:schemeClr val="bg2">
                    <a:lumMod val="50000"/>
                  </a:schemeClr>
                </a:solidFill>
                <a:latin typeface="Roboto" panose="02000000000000000000" pitchFamily="2" charset="0"/>
                <a:cs typeface="Roboto Condensed"/>
              </a:rPr>
              <a:t> </a:t>
            </a:r>
            <a:r>
              <a:rPr lang="en-US" sz="1200" b="1">
                <a:solidFill>
                  <a:schemeClr val="bg2">
                    <a:lumMod val="50000"/>
                  </a:schemeClr>
                </a:solidFill>
                <a:latin typeface="Roboto" panose="02000000000000000000" pitchFamily="2" charset="0"/>
                <a:ea typeface="Roboto" panose="02000000000000000000" pitchFamily="2" charset="0"/>
                <a:cs typeface="Roboto Condensed"/>
              </a:rPr>
              <a:t>Dense (</a:t>
            </a:r>
            <a:r>
              <a:rPr lang="en-US" sz="1200">
                <a:solidFill>
                  <a:schemeClr val="bg2">
                    <a:lumMod val="50000"/>
                  </a:schemeClr>
                </a:solidFill>
                <a:latin typeface="Roboto" panose="02000000000000000000" pitchFamily="2" charset="0"/>
                <a:ea typeface="Roboto" panose="02000000000000000000" pitchFamily="2" charset="0"/>
                <a:cs typeface="Roboto Condensed"/>
              </a:rPr>
              <a:t>1 Unit Sigmoid</a:t>
            </a:r>
            <a:r>
              <a:rPr lang="en-US" sz="1200" b="1">
                <a:solidFill>
                  <a:schemeClr val="bg2">
                    <a:lumMod val="50000"/>
                  </a:schemeClr>
                </a:solidFill>
                <a:latin typeface="Roboto" panose="02000000000000000000" pitchFamily="2" charset="0"/>
                <a:ea typeface="Roboto" panose="02000000000000000000" pitchFamily="2" charset="0"/>
                <a:cs typeface="Roboto Condensed"/>
              </a:rPr>
              <a:t>) </a:t>
            </a:r>
          </a:p>
          <a:p>
            <a:endParaRPr lang="en-US" sz="1200">
              <a:latin typeface="Roboto" panose="02000000000000000000" pitchFamily="2" charset="0"/>
              <a:ea typeface="Roboto" panose="02000000000000000000" pitchFamily="2" charset="0"/>
            </a:endParaRPr>
          </a:p>
        </p:txBody>
      </p:sp>
      <p:pic>
        <p:nvPicPr>
          <p:cNvPr id="2062" name="Picture 14">
            <a:extLst>
              <a:ext uri="{FF2B5EF4-FFF2-40B4-BE49-F238E27FC236}">
                <a16:creationId xmlns:a16="http://schemas.microsoft.com/office/drawing/2014/main" id="{EAE51A5A-AEE8-0151-CD88-236E73C25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46" y="1482430"/>
            <a:ext cx="4153060" cy="287771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oogle Shape;1083;p46">
            <a:extLst>
              <a:ext uri="{FF2B5EF4-FFF2-40B4-BE49-F238E27FC236}">
                <a16:creationId xmlns:a16="http://schemas.microsoft.com/office/drawing/2014/main" id="{9DE93C2D-2BBB-7B23-FDCC-6AF72032F621}"/>
              </a:ext>
            </a:extLst>
          </p:cNvPr>
          <p:cNvGrpSpPr/>
          <p:nvPr/>
        </p:nvGrpSpPr>
        <p:grpSpPr>
          <a:xfrm>
            <a:off x="230298" y="322651"/>
            <a:ext cx="334872" cy="334853"/>
            <a:chOff x="576250" y="4319400"/>
            <a:chExt cx="442075" cy="442050"/>
          </a:xfrm>
        </p:grpSpPr>
        <p:sp>
          <p:nvSpPr>
            <p:cNvPr id="21" name="Google Shape;1084;p46">
              <a:extLst>
                <a:ext uri="{FF2B5EF4-FFF2-40B4-BE49-F238E27FC236}">
                  <a16:creationId xmlns:a16="http://schemas.microsoft.com/office/drawing/2014/main" id="{82F0F342-E3FC-01FA-4CE5-1FB207D8B716}"/>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85;p46">
              <a:extLst>
                <a:ext uri="{FF2B5EF4-FFF2-40B4-BE49-F238E27FC236}">
                  <a16:creationId xmlns:a16="http://schemas.microsoft.com/office/drawing/2014/main" id="{61B4E321-ADDD-562C-5BF8-75F5F4BBDC9B}"/>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86;p46">
              <a:extLst>
                <a:ext uri="{FF2B5EF4-FFF2-40B4-BE49-F238E27FC236}">
                  <a16:creationId xmlns:a16="http://schemas.microsoft.com/office/drawing/2014/main" id="{3FDA17B8-8695-D461-2D84-5CC59A43ED4B}"/>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7;p46">
              <a:extLst>
                <a:ext uri="{FF2B5EF4-FFF2-40B4-BE49-F238E27FC236}">
                  <a16:creationId xmlns:a16="http://schemas.microsoft.com/office/drawing/2014/main" id="{FF5A5835-4FD1-F5D5-2793-6443EE337917}"/>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40536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AFD5-5176-D6AB-1789-2C77259869FB}"/>
              </a:ext>
            </a:extLst>
          </p:cNvPr>
          <p:cNvSpPr>
            <a:spLocks noGrp="1"/>
          </p:cNvSpPr>
          <p:nvPr>
            <p:ph type="title"/>
          </p:nvPr>
        </p:nvSpPr>
        <p:spPr/>
        <p:txBody>
          <a:bodyPr/>
          <a:lstStyle/>
          <a:p>
            <a:r>
              <a:rPr lang="en-US"/>
              <a:t>Classification Modeling</a:t>
            </a:r>
            <a:r>
              <a:rPr lang="zh-CN" altLang="en-US"/>
              <a:t> </a:t>
            </a:r>
            <a:r>
              <a:rPr lang="en-US" altLang="zh-CN"/>
              <a:t>-</a:t>
            </a:r>
            <a:r>
              <a:rPr lang="zh-CN" altLang="en-US"/>
              <a:t>  </a:t>
            </a:r>
            <a:r>
              <a:rPr lang="en-US" altLang="zh-CN"/>
              <a:t>Feature Importance</a:t>
            </a:r>
            <a:endParaRPr lang="en-US"/>
          </a:p>
        </p:txBody>
      </p:sp>
      <p:sp>
        <p:nvSpPr>
          <p:cNvPr id="3" name="Slide Number Placeholder 2">
            <a:extLst>
              <a:ext uri="{FF2B5EF4-FFF2-40B4-BE49-F238E27FC236}">
                <a16:creationId xmlns:a16="http://schemas.microsoft.com/office/drawing/2014/main" id="{6227EE8F-3812-A390-5890-317334FB00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5EC14E86-AEFC-F458-0374-F54FAC49E071}"/>
              </a:ext>
            </a:extLst>
          </p:cNvPr>
          <p:cNvPicPr>
            <a:picLocks noChangeAspect="1"/>
          </p:cNvPicPr>
          <p:nvPr/>
        </p:nvPicPr>
        <p:blipFill>
          <a:blip r:embed="rId2"/>
          <a:stretch>
            <a:fillRect/>
          </a:stretch>
        </p:blipFill>
        <p:spPr>
          <a:xfrm>
            <a:off x="5287345" y="1286584"/>
            <a:ext cx="3449775" cy="1494216"/>
          </a:xfrm>
          <a:prstGeom prst="rect">
            <a:avLst/>
          </a:prstGeom>
        </p:spPr>
      </p:pic>
      <p:sp>
        <p:nvSpPr>
          <p:cNvPr id="6" name="TextBox 5">
            <a:extLst>
              <a:ext uri="{FF2B5EF4-FFF2-40B4-BE49-F238E27FC236}">
                <a16:creationId xmlns:a16="http://schemas.microsoft.com/office/drawing/2014/main" id="{9B701B3D-82FE-AB39-ACE7-855CF3C33867}"/>
              </a:ext>
            </a:extLst>
          </p:cNvPr>
          <p:cNvSpPr txBox="1"/>
          <p:nvPr/>
        </p:nvSpPr>
        <p:spPr>
          <a:xfrm>
            <a:off x="6565210" y="981657"/>
            <a:ext cx="1164099" cy="338554"/>
          </a:xfrm>
          <a:prstGeom prst="rect">
            <a:avLst/>
          </a:prstGeom>
          <a:noFill/>
        </p:spPr>
        <p:txBody>
          <a:bodyPr wrap="square" lIns="91440" tIns="45720" rIns="91440" bIns="45720" rtlCol="0" anchor="t">
            <a:spAutoFit/>
          </a:bodyPr>
          <a:lstStyle/>
          <a:p>
            <a:r>
              <a:rPr lang="en-US" sz="1600" b="1">
                <a:solidFill>
                  <a:schemeClr val="tx1">
                    <a:lumMod val="85000"/>
                    <a:lumOff val="15000"/>
                  </a:schemeClr>
                </a:solidFill>
                <a:latin typeface="Roboto"/>
                <a:ea typeface="Roboto"/>
              </a:rPr>
              <a:t>Payment</a:t>
            </a:r>
          </a:p>
        </p:txBody>
      </p:sp>
      <p:sp>
        <p:nvSpPr>
          <p:cNvPr id="11" name="TextBox 10">
            <a:extLst>
              <a:ext uri="{FF2B5EF4-FFF2-40B4-BE49-F238E27FC236}">
                <a16:creationId xmlns:a16="http://schemas.microsoft.com/office/drawing/2014/main" id="{C131AD48-ABAB-7ECD-A8F7-6989D0F4A1DB}"/>
              </a:ext>
            </a:extLst>
          </p:cNvPr>
          <p:cNvSpPr txBox="1"/>
          <p:nvPr/>
        </p:nvSpPr>
        <p:spPr>
          <a:xfrm>
            <a:off x="1761015" y="981656"/>
            <a:ext cx="891517" cy="338554"/>
          </a:xfrm>
          <a:prstGeom prst="rect">
            <a:avLst/>
          </a:prstGeom>
          <a:noFill/>
        </p:spPr>
        <p:txBody>
          <a:bodyPr wrap="square" lIns="91440" tIns="45720" rIns="91440" bIns="45720" rtlCol="0" anchor="t">
            <a:spAutoFit/>
          </a:bodyPr>
          <a:lstStyle/>
          <a:p>
            <a:r>
              <a:rPr lang="en-US" altLang="zh-CN" sz="1600" b="1">
                <a:solidFill>
                  <a:schemeClr val="tx1">
                    <a:lumMod val="85000"/>
                    <a:lumOff val="15000"/>
                  </a:schemeClr>
                </a:solidFill>
                <a:latin typeface="Roboto"/>
                <a:ea typeface="Roboto"/>
              </a:rPr>
              <a:t>Overall</a:t>
            </a:r>
            <a:endParaRPr lang="en-US" sz="1600" b="1">
              <a:solidFill>
                <a:schemeClr val="tx1">
                  <a:lumMod val="85000"/>
                  <a:lumOff val="15000"/>
                </a:schemeClr>
              </a:solidFill>
              <a:latin typeface="Roboto"/>
              <a:ea typeface="Roboto"/>
            </a:endParaRPr>
          </a:p>
        </p:txBody>
      </p:sp>
      <p:pic>
        <p:nvPicPr>
          <p:cNvPr id="16" name="Picture 15" descr="Graphical user interface, text&#10;&#10;Description automatically generated with medium confidence">
            <a:extLst>
              <a:ext uri="{FF2B5EF4-FFF2-40B4-BE49-F238E27FC236}">
                <a16:creationId xmlns:a16="http://schemas.microsoft.com/office/drawing/2014/main" id="{2DC80086-89E5-93ED-674F-C4A2B505BA62}"/>
              </a:ext>
            </a:extLst>
          </p:cNvPr>
          <p:cNvPicPr>
            <a:picLocks noChangeAspect="1"/>
          </p:cNvPicPr>
          <p:nvPr/>
        </p:nvPicPr>
        <p:blipFill>
          <a:blip r:embed="rId3"/>
          <a:stretch>
            <a:fillRect/>
          </a:stretch>
        </p:blipFill>
        <p:spPr>
          <a:xfrm>
            <a:off x="474606" y="1286091"/>
            <a:ext cx="3447595" cy="1491900"/>
          </a:xfrm>
          <a:prstGeom prst="rect">
            <a:avLst/>
          </a:prstGeom>
        </p:spPr>
      </p:pic>
      <p:cxnSp>
        <p:nvCxnSpPr>
          <p:cNvPr id="4" name="Straight Arrow Connector 3">
            <a:extLst>
              <a:ext uri="{FF2B5EF4-FFF2-40B4-BE49-F238E27FC236}">
                <a16:creationId xmlns:a16="http://schemas.microsoft.com/office/drawing/2014/main" id="{BE272887-924A-A3AE-FBBC-6778CF5B00FC}"/>
              </a:ext>
            </a:extLst>
          </p:cNvPr>
          <p:cNvCxnSpPr>
            <a:cxnSpLocks/>
          </p:cNvCxnSpPr>
          <p:nvPr/>
        </p:nvCxnSpPr>
        <p:spPr>
          <a:xfrm flipH="1">
            <a:off x="4572000" y="1286091"/>
            <a:ext cx="887" cy="3444935"/>
          </a:xfrm>
          <a:prstGeom prst="straightConnector1">
            <a:avLst/>
          </a:prstGeom>
          <a:ln w="28575">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7BB53F6-B26C-1F8B-6BC7-9CC0DE6A399E}"/>
              </a:ext>
            </a:extLst>
          </p:cNvPr>
          <p:cNvSpPr txBox="1"/>
          <p:nvPr/>
        </p:nvSpPr>
        <p:spPr>
          <a:xfrm>
            <a:off x="137879" y="3182216"/>
            <a:ext cx="410922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itchFamily="2" charset="2"/>
              <a:buChar char="Ø"/>
            </a:pPr>
            <a:r>
              <a:rPr lang="en-US" sz="1200">
                <a:solidFill>
                  <a:schemeClr val="tx1"/>
                </a:solidFill>
                <a:latin typeface="Roboto"/>
                <a:ea typeface="Roboto"/>
              </a:rPr>
              <a:t>Using the whole dataset, the most important features are </a:t>
            </a:r>
            <a:r>
              <a:rPr lang="en-US" sz="1200">
                <a:solidFill>
                  <a:schemeClr val="accent5"/>
                </a:solidFill>
                <a:latin typeface="Roboto"/>
                <a:ea typeface="Roboto"/>
              </a:rPr>
              <a:t>"easy use", "please fix", "bad experience", "not work" </a:t>
            </a:r>
            <a:r>
              <a:rPr lang="en-US" sz="1200">
                <a:solidFill>
                  <a:schemeClr val="tx1"/>
                </a:solidFill>
                <a:latin typeface="Roboto"/>
                <a:ea typeface="Roboto"/>
              </a:rPr>
              <a:t>and so on.</a:t>
            </a:r>
          </a:p>
          <a:p>
            <a:endParaRPr lang="en-US" sz="1200">
              <a:solidFill>
                <a:schemeClr val="tx1"/>
              </a:solidFill>
              <a:latin typeface="Roboto" panose="02000000000000000000" pitchFamily="2" charset="0"/>
              <a:ea typeface="Roboto" panose="02000000000000000000" pitchFamily="2" charset="0"/>
            </a:endParaRPr>
          </a:p>
          <a:p>
            <a:pPr marL="285750" indent="-285750">
              <a:buFont typeface="Wingdings" pitchFamily="2" charset="2"/>
              <a:buChar char="Ø"/>
            </a:pPr>
            <a:r>
              <a:rPr lang="en-US" altLang="zh-CN" sz="1200">
                <a:solidFill>
                  <a:schemeClr val="tx1"/>
                </a:solidFill>
                <a:latin typeface="Roboto"/>
                <a:ea typeface="Roboto"/>
              </a:rPr>
              <a:t>I</a:t>
            </a:r>
            <a:r>
              <a:rPr lang="en-US" sz="1200">
                <a:solidFill>
                  <a:schemeClr val="tx1"/>
                </a:solidFill>
                <a:latin typeface="Roboto"/>
                <a:ea typeface="Roboto"/>
              </a:rPr>
              <a:t>n general, the success of an App is highly related to whether it is easy to use and whether there are some bugs in it.</a:t>
            </a:r>
          </a:p>
        </p:txBody>
      </p:sp>
      <p:sp>
        <p:nvSpPr>
          <p:cNvPr id="20" name="TextBox 19">
            <a:extLst>
              <a:ext uri="{FF2B5EF4-FFF2-40B4-BE49-F238E27FC236}">
                <a16:creationId xmlns:a16="http://schemas.microsoft.com/office/drawing/2014/main" id="{D63EEE18-FBD2-F452-315D-A73FB5760DD6}"/>
              </a:ext>
            </a:extLst>
          </p:cNvPr>
          <p:cNvSpPr txBox="1"/>
          <p:nvPr/>
        </p:nvSpPr>
        <p:spPr>
          <a:xfrm>
            <a:off x="4957621" y="3181298"/>
            <a:ext cx="410922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L="285750" indent="-285750">
              <a:buFont typeface="Wingdings" pitchFamily="2" charset="2"/>
              <a:buChar char="Ø"/>
              <a:defRPr sz="1200">
                <a:solidFill>
                  <a:schemeClr val="tx1"/>
                </a:solidFill>
                <a:latin typeface="Roboto" panose="02000000000000000000" pitchFamily="2" charset="0"/>
                <a:ea typeface="Roboto" panose="02000000000000000000" pitchFamily="2" charset="0"/>
              </a:defRPr>
            </a:lvl1pPr>
          </a:lstStyle>
          <a:p>
            <a:r>
              <a:rPr lang="en-US">
                <a:latin typeface="Roboto"/>
                <a:ea typeface="Roboto"/>
              </a:rPr>
              <a:t>Using the data of payment Apps, the most important features are </a:t>
            </a:r>
            <a:r>
              <a:rPr lang="en-US">
                <a:solidFill>
                  <a:schemeClr val="accent5"/>
                </a:solidFill>
                <a:latin typeface="Roboto"/>
                <a:ea typeface="Roboto"/>
              </a:rPr>
              <a:t>"customer service", "easy use" </a:t>
            </a:r>
            <a:r>
              <a:rPr lang="en-US">
                <a:latin typeface="Roboto"/>
                <a:ea typeface="Roboto"/>
              </a:rPr>
              <a:t>and so on.</a:t>
            </a:r>
          </a:p>
          <a:p>
            <a:pPr marL="0" indent="0">
              <a:buNone/>
            </a:pPr>
            <a:endParaRPr lang="en-US"/>
          </a:p>
          <a:p>
            <a:r>
              <a:rPr lang="en-US">
                <a:latin typeface="Roboto"/>
                <a:ea typeface="Roboto"/>
              </a:rPr>
              <a:t>For payment Apps, the company should focus more on the customer service and easiness</a:t>
            </a:r>
          </a:p>
        </p:txBody>
      </p:sp>
      <p:grpSp>
        <p:nvGrpSpPr>
          <p:cNvPr id="12" name="Google Shape;1018;p46">
            <a:extLst>
              <a:ext uri="{FF2B5EF4-FFF2-40B4-BE49-F238E27FC236}">
                <a16:creationId xmlns:a16="http://schemas.microsoft.com/office/drawing/2014/main" id="{BE1A781B-2B4C-0717-15A4-2513B9F75BCE}"/>
              </a:ext>
            </a:extLst>
          </p:cNvPr>
          <p:cNvGrpSpPr/>
          <p:nvPr/>
        </p:nvGrpSpPr>
        <p:grpSpPr>
          <a:xfrm>
            <a:off x="278574" y="348619"/>
            <a:ext cx="392063" cy="291505"/>
            <a:chOff x="5247525" y="3007275"/>
            <a:chExt cx="517575" cy="384825"/>
          </a:xfrm>
        </p:grpSpPr>
        <p:sp>
          <p:nvSpPr>
            <p:cNvPr id="13" name="Google Shape;1019;p46">
              <a:extLst>
                <a:ext uri="{FF2B5EF4-FFF2-40B4-BE49-F238E27FC236}">
                  <a16:creationId xmlns:a16="http://schemas.microsoft.com/office/drawing/2014/main" id="{F53050D8-048D-C2EC-7436-25B1D14870F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0;p46">
              <a:extLst>
                <a:ext uri="{FF2B5EF4-FFF2-40B4-BE49-F238E27FC236}">
                  <a16:creationId xmlns:a16="http://schemas.microsoft.com/office/drawing/2014/main" id="{AF672C42-D664-6ED7-2720-66A4F825D0D5}"/>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5768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AFD5-5176-D6AB-1789-2C77259869FB}"/>
              </a:ext>
            </a:extLst>
          </p:cNvPr>
          <p:cNvSpPr>
            <a:spLocks noGrp="1"/>
          </p:cNvSpPr>
          <p:nvPr>
            <p:ph type="title"/>
          </p:nvPr>
        </p:nvSpPr>
        <p:spPr/>
        <p:txBody>
          <a:bodyPr/>
          <a:lstStyle/>
          <a:p>
            <a:r>
              <a:rPr lang="en-US"/>
              <a:t>Classification Modeling</a:t>
            </a:r>
            <a:r>
              <a:rPr lang="zh-CN" altLang="en-US"/>
              <a:t> </a:t>
            </a:r>
            <a:r>
              <a:rPr lang="en-US" altLang="zh-CN"/>
              <a:t>-</a:t>
            </a:r>
            <a:r>
              <a:rPr lang="zh-CN" altLang="en-US"/>
              <a:t>  </a:t>
            </a:r>
            <a:r>
              <a:rPr lang="en-US" altLang="zh-CN"/>
              <a:t>Feature Importance</a:t>
            </a:r>
            <a:endParaRPr lang="en-US"/>
          </a:p>
        </p:txBody>
      </p:sp>
      <p:sp>
        <p:nvSpPr>
          <p:cNvPr id="3" name="Slide Number Placeholder 2">
            <a:extLst>
              <a:ext uri="{FF2B5EF4-FFF2-40B4-BE49-F238E27FC236}">
                <a16:creationId xmlns:a16="http://schemas.microsoft.com/office/drawing/2014/main" id="{6227EE8F-3812-A390-5890-317334FB00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6" name="TextBox 5">
            <a:extLst>
              <a:ext uri="{FF2B5EF4-FFF2-40B4-BE49-F238E27FC236}">
                <a16:creationId xmlns:a16="http://schemas.microsoft.com/office/drawing/2014/main" id="{9B701B3D-82FE-AB39-ACE7-855CF3C33867}"/>
              </a:ext>
            </a:extLst>
          </p:cNvPr>
          <p:cNvSpPr txBox="1"/>
          <p:nvPr/>
        </p:nvSpPr>
        <p:spPr>
          <a:xfrm>
            <a:off x="6136795" y="964596"/>
            <a:ext cx="1742568" cy="338554"/>
          </a:xfrm>
          <a:prstGeom prst="rect">
            <a:avLst/>
          </a:prstGeom>
          <a:noFill/>
        </p:spPr>
        <p:txBody>
          <a:bodyPr wrap="square" lIns="91440" tIns="45720" rIns="91440" bIns="45720" rtlCol="0" anchor="t">
            <a:spAutoFit/>
          </a:bodyPr>
          <a:lstStyle/>
          <a:p>
            <a:pPr algn="ctr"/>
            <a:r>
              <a:rPr lang="en-US" sz="1600" b="1">
                <a:solidFill>
                  <a:schemeClr val="tx1">
                    <a:lumMod val="85000"/>
                    <a:lumOff val="15000"/>
                  </a:schemeClr>
                </a:solidFill>
                <a:latin typeface="Roboto"/>
                <a:ea typeface="Roboto"/>
              </a:rPr>
              <a:t>File</a:t>
            </a:r>
            <a:r>
              <a:rPr lang="en-US" sz="1600">
                <a:ea typeface="Roboto"/>
              </a:rPr>
              <a:t> </a:t>
            </a:r>
            <a:r>
              <a:rPr lang="en-US" sz="1600" b="1">
                <a:solidFill>
                  <a:schemeClr val="tx1">
                    <a:lumMod val="85000"/>
                    <a:lumOff val="15000"/>
                  </a:schemeClr>
                </a:solidFill>
                <a:latin typeface="Roboto"/>
                <a:ea typeface="Roboto"/>
              </a:rPr>
              <a:t>Manager</a:t>
            </a:r>
          </a:p>
        </p:txBody>
      </p:sp>
      <p:sp>
        <p:nvSpPr>
          <p:cNvPr id="11" name="TextBox 10">
            <a:extLst>
              <a:ext uri="{FF2B5EF4-FFF2-40B4-BE49-F238E27FC236}">
                <a16:creationId xmlns:a16="http://schemas.microsoft.com/office/drawing/2014/main" id="{C131AD48-ABAB-7ECD-A8F7-6989D0F4A1DB}"/>
              </a:ext>
            </a:extLst>
          </p:cNvPr>
          <p:cNvSpPr txBox="1"/>
          <p:nvPr/>
        </p:nvSpPr>
        <p:spPr>
          <a:xfrm>
            <a:off x="1349814" y="964596"/>
            <a:ext cx="1699980" cy="338554"/>
          </a:xfrm>
          <a:prstGeom prst="rect">
            <a:avLst/>
          </a:prstGeom>
          <a:noFill/>
        </p:spPr>
        <p:txBody>
          <a:bodyPr wrap="square" lIns="91440" tIns="45720" rIns="91440" bIns="45720" rtlCol="0" anchor="t">
            <a:spAutoFit/>
          </a:bodyPr>
          <a:lstStyle/>
          <a:p>
            <a:r>
              <a:rPr lang="en-US" sz="1600" b="1">
                <a:solidFill>
                  <a:schemeClr val="tx1">
                    <a:lumMod val="85000"/>
                    <a:lumOff val="15000"/>
                  </a:schemeClr>
                </a:solidFill>
                <a:latin typeface="Roboto"/>
                <a:ea typeface="Roboto"/>
              </a:rPr>
              <a:t>Communication</a:t>
            </a:r>
          </a:p>
        </p:txBody>
      </p:sp>
      <p:sp>
        <p:nvSpPr>
          <p:cNvPr id="10" name="TextBox 9">
            <a:extLst>
              <a:ext uri="{FF2B5EF4-FFF2-40B4-BE49-F238E27FC236}">
                <a16:creationId xmlns:a16="http://schemas.microsoft.com/office/drawing/2014/main" id="{D7BB53F6-B26C-1F8B-6BC7-9CC0DE6A399E}"/>
              </a:ext>
            </a:extLst>
          </p:cNvPr>
          <p:cNvSpPr txBox="1"/>
          <p:nvPr/>
        </p:nvSpPr>
        <p:spPr>
          <a:xfrm>
            <a:off x="141335" y="3154646"/>
            <a:ext cx="410922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itchFamily="2" charset="2"/>
              <a:buChar char="Ø"/>
            </a:pPr>
            <a:r>
              <a:rPr lang="en-US" sz="1200">
                <a:solidFill>
                  <a:schemeClr val="tx1"/>
                </a:solidFill>
                <a:latin typeface="Roboto" panose="02000000000000000000" pitchFamily="2" charset="0"/>
                <a:ea typeface="Roboto" panose="02000000000000000000" pitchFamily="2" charset="0"/>
              </a:rPr>
              <a:t>Using the data of communication Apps, the most important features are </a:t>
            </a:r>
            <a:r>
              <a:rPr lang="en-US" sz="1200">
                <a:solidFill>
                  <a:schemeClr val="accent5"/>
                </a:solidFill>
                <a:latin typeface="Roboto" panose="02000000000000000000" pitchFamily="2" charset="0"/>
                <a:ea typeface="Roboto" panose="02000000000000000000" pitchFamily="2" charset="0"/>
              </a:rPr>
              <a:t>"please fix", "good", "easy use"</a:t>
            </a:r>
            <a:r>
              <a:rPr lang="en-US" sz="1200">
                <a:solidFill>
                  <a:schemeClr val="tx1"/>
                </a:solidFill>
                <a:latin typeface="Roboto" panose="02000000000000000000" pitchFamily="2" charset="0"/>
                <a:ea typeface="Roboto" panose="02000000000000000000" pitchFamily="2" charset="0"/>
              </a:rPr>
              <a:t> and so on.</a:t>
            </a:r>
          </a:p>
          <a:p>
            <a:pPr marL="171450" indent="-171450">
              <a:buFont typeface="Wingdings" pitchFamily="2" charset="2"/>
              <a:buChar char="Ø"/>
            </a:pPr>
            <a:endParaRPr lang="en-US" sz="1200">
              <a:solidFill>
                <a:schemeClr val="tx1"/>
              </a:solidFill>
              <a:latin typeface="Roboto"/>
              <a:ea typeface="Roboto"/>
            </a:endParaRPr>
          </a:p>
          <a:p>
            <a:pPr marL="285750" indent="-285750">
              <a:buFont typeface="Wingdings" pitchFamily="2" charset="2"/>
              <a:buChar char="Ø"/>
            </a:pPr>
            <a:r>
              <a:rPr lang="en-US" sz="1200">
                <a:solidFill>
                  <a:schemeClr val="tx1"/>
                </a:solidFill>
                <a:latin typeface="Roboto" panose="02000000000000000000" pitchFamily="2" charset="0"/>
                <a:ea typeface="Roboto" panose="02000000000000000000" pitchFamily="2" charset="0"/>
              </a:rPr>
              <a:t>For communication Apps, the companies should focus more on fixing bugs and easiness of their Apps.</a:t>
            </a:r>
          </a:p>
        </p:txBody>
      </p:sp>
      <p:sp>
        <p:nvSpPr>
          <p:cNvPr id="20" name="TextBox 19">
            <a:extLst>
              <a:ext uri="{FF2B5EF4-FFF2-40B4-BE49-F238E27FC236}">
                <a16:creationId xmlns:a16="http://schemas.microsoft.com/office/drawing/2014/main" id="{D63EEE18-FBD2-F452-315D-A73FB5760DD6}"/>
              </a:ext>
            </a:extLst>
          </p:cNvPr>
          <p:cNvSpPr txBox="1"/>
          <p:nvPr/>
        </p:nvSpPr>
        <p:spPr>
          <a:xfrm>
            <a:off x="4953468" y="3154645"/>
            <a:ext cx="410922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200">
                <a:solidFill>
                  <a:schemeClr val="tx1"/>
                </a:solidFill>
                <a:latin typeface="Roboto"/>
                <a:ea typeface="Roboto"/>
              </a:rPr>
              <a:t>Using the data of file managers, the most important features are </a:t>
            </a:r>
            <a:r>
              <a:rPr lang="en-US" sz="1200">
                <a:solidFill>
                  <a:schemeClr val="accent5"/>
                </a:solidFill>
                <a:latin typeface="Roboto" panose="02000000000000000000" pitchFamily="2" charset="0"/>
                <a:ea typeface="Roboto" panose="02000000000000000000" pitchFamily="2" charset="0"/>
              </a:rPr>
              <a:t>"last update", "good file manager", "nearby share"</a:t>
            </a:r>
            <a:r>
              <a:rPr lang="en-US" sz="1200">
                <a:solidFill>
                  <a:schemeClr val="tx1"/>
                </a:solidFill>
                <a:latin typeface="Roboto"/>
                <a:ea typeface="Roboto"/>
              </a:rPr>
              <a:t> and so on.</a:t>
            </a:r>
            <a:endParaRPr lang="en-US">
              <a:solidFill>
                <a:schemeClr val="tx1"/>
              </a:solidFill>
            </a:endParaRPr>
          </a:p>
          <a:p>
            <a:pPr marL="171450" indent="-171450">
              <a:buFont typeface="Wingdings"/>
              <a:buChar char="Ø"/>
            </a:pPr>
            <a:endParaRPr lang="en-US" sz="1200">
              <a:solidFill>
                <a:schemeClr val="tx1"/>
              </a:solidFill>
              <a:latin typeface="Roboto"/>
              <a:ea typeface="Roboto"/>
            </a:endParaRPr>
          </a:p>
          <a:p>
            <a:pPr marL="285750" indent="-285750">
              <a:buFont typeface="Wingdings"/>
              <a:buChar char="Ø"/>
            </a:pPr>
            <a:r>
              <a:rPr lang="en-US" sz="1200">
                <a:solidFill>
                  <a:schemeClr val="tx1"/>
                </a:solidFill>
                <a:latin typeface="Roboto"/>
                <a:ea typeface="Roboto"/>
              </a:rPr>
              <a:t>For </a:t>
            </a:r>
            <a:r>
              <a:rPr lang="en-US" sz="1200">
                <a:solidFill>
                  <a:schemeClr val="tx1"/>
                </a:solidFill>
                <a:ea typeface="Roboto"/>
              </a:rPr>
              <a:t>file manager Apps</a:t>
            </a:r>
            <a:r>
              <a:rPr lang="en-US" sz="1200">
                <a:solidFill>
                  <a:schemeClr val="tx1"/>
                </a:solidFill>
                <a:latin typeface="Roboto"/>
                <a:ea typeface="Roboto"/>
              </a:rPr>
              <a:t>, the company should focus more on the update of their Apps and the function of nearby sharing.</a:t>
            </a:r>
          </a:p>
        </p:txBody>
      </p:sp>
      <p:pic>
        <p:nvPicPr>
          <p:cNvPr id="7" name="Picture 6" descr="Graphical user interface, application&#10;&#10;Description automatically generated with medium confidence">
            <a:extLst>
              <a:ext uri="{FF2B5EF4-FFF2-40B4-BE49-F238E27FC236}">
                <a16:creationId xmlns:a16="http://schemas.microsoft.com/office/drawing/2014/main" id="{AB9EB911-83F5-8254-AB94-A05E738008FC}"/>
              </a:ext>
            </a:extLst>
          </p:cNvPr>
          <p:cNvPicPr>
            <a:picLocks noChangeAspect="1"/>
          </p:cNvPicPr>
          <p:nvPr/>
        </p:nvPicPr>
        <p:blipFill>
          <a:blip r:embed="rId2"/>
          <a:stretch>
            <a:fillRect/>
          </a:stretch>
        </p:blipFill>
        <p:spPr>
          <a:xfrm>
            <a:off x="477685" y="1367414"/>
            <a:ext cx="3451429" cy="149328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66DC0611-1E39-81D8-D1EB-4EE7BD913B5C}"/>
              </a:ext>
            </a:extLst>
          </p:cNvPr>
          <p:cNvPicPr>
            <a:picLocks noChangeAspect="1"/>
          </p:cNvPicPr>
          <p:nvPr/>
        </p:nvPicPr>
        <p:blipFill>
          <a:blip r:embed="rId3"/>
          <a:stretch>
            <a:fillRect/>
          </a:stretch>
        </p:blipFill>
        <p:spPr>
          <a:xfrm>
            <a:off x="5285850" y="1276306"/>
            <a:ext cx="3444459" cy="1493285"/>
          </a:xfrm>
          <a:prstGeom prst="rect">
            <a:avLst/>
          </a:prstGeom>
        </p:spPr>
      </p:pic>
      <p:cxnSp>
        <p:nvCxnSpPr>
          <p:cNvPr id="12" name="Straight Arrow Connector 11">
            <a:extLst>
              <a:ext uri="{FF2B5EF4-FFF2-40B4-BE49-F238E27FC236}">
                <a16:creationId xmlns:a16="http://schemas.microsoft.com/office/drawing/2014/main" id="{2347A80E-BE68-B6F9-7F72-38CDAD094196}"/>
              </a:ext>
            </a:extLst>
          </p:cNvPr>
          <p:cNvCxnSpPr>
            <a:cxnSpLocks/>
          </p:cNvCxnSpPr>
          <p:nvPr/>
        </p:nvCxnSpPr>
        <p:spPr>
          <a:xfrm flipH="1">
            <a:off x="4572000" y="1286091"/>
            <a:ext cx="887" cy="3444935"/>
          </a:xfrm>
          <a:prstGeom prst="straightConnector1">
            <a:avLst/>
          </a:prstGeom>
          <a:ln w="28575">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13" name="Google Shape;1018;p46">
            <a:extLst>
              <a:ext uri="{FF2B5EF4-FFF2-40B4-BE49-F238E27FC236}">
                <a16:creationId xmlns:a16="http://schemas.microsoft.com/office/drawing/2014/main" id="{614F02CB-9515-7305-B98F-F3C4FD52AB6F}"/>
              </a:ext>
            </a:extLst>
          </p:cNvPr>
          <p:cNvGrpSpPr/>
          <p:nvPr/>
        </p:nvGrpSpPr>
        <p:grpSpPr>
          <a:xfrm>
            <a:off x="278574" y="348619"/>
            <a:ext cx="392063" cy="291505"/>
            <a:chOff x="5247525" y="3007275"/>
            <a:chExt cx="517575" cy="384825"/>
          </a:xfrm>
        </p:grpSpPr>
        <p:sp>
          <p:nvSpPr>
            <p:cNvPr id="14" name="Google Shape;1019;p46">
              <a:extLst>
                <a:ext uri="{FF2B5EF4-FFF2-40B4-BE49-F238E27FC236}">
                  <a16:creationId xmlns:a16="http://schemas.microsoft.com/office/drawing/2014/main" id="{3436530C-513F-EF8E-9170-64E3BE9FF675}"/>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0;p46">
              <a:extLst>
                <a:ext uri="{FF2B5EF4-FFF2-40B4-BE49-F238E27FC236}">
                  <a16:creationId xmlns:a16="http://schemas.microsoft.com/office/drawing/2014/main" id="{6ECB25B0-F232-C0D2-66C7-B69E03312040}"/>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281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AFD5-5176-D6AB-1789-2C77259869FB}"/>
              </a:ext>
            </a:extLst>
          </p:cNvPr>
          <p:cNvSpPr>
            <a:spLocks noGrp="1"/>
          </p:cNvSpPr>
          <p:nvPr>
            <p:ph type="title"/>
          </p:nvPr>
        </p:nvSpPr>
        <p:spPr/>
        <p:txBody>
          <a:bodyPr/>
          <a:lstStyle/>
          <a:p>
            <a:r>
              <a:rPr lang="en-US"/>
              <a:t>Classification Modeling</a:t>
            </a:r>
            <a:r>
              <a:rPr lang="zh-CN" altLang="en-US"/>
              <a:t> </a:t>
            </a:r>
            <a:r>
              <a:rPr lang="en-US" altLang="zh-CN"/>
              <a:t>-</a:t>
            </a:r>
            <a:r>
              <a:rPr lang="zh-CN" altLang="en-US"/>
              <a:t>  </a:t>
            </a:r>
            <a:r>
              <a:rPr lang="en-US" altLang="zh-CN"/>
              <a:t>Feature Importance</a:t>
            </a:r>
            <a:endParaRPr lang="en-US"/>
          </a:p>
        </p:txBody>
      </p:sp>
      <p:sp>
        <p:nvSpPr>
          <p:cNvPr id="3" name="Slide Number Placeholder 2">
            <a:extLst>
              <a:ext uri="{FF2B5EF4-FFF2-40B4-BE49-F238E27FC236}">
                <a16:creationId xmlns:a16="http://schemas.microsoft.com/office/drawing/2014/main" id="{6227EE8F-3812-A390-5890-317334FB00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6" name="TextBox 5">
            <a:extLst>
              <a:ext uri="{FF2B5EF4-FFF2-40B4-BE49-F238E27FC236}">
                <a16:creationId xmlns:a16="http://schemas.microsoft.com/office/drawing/2014/main" id="{9B701B3D-82FE-AB39-ACE7-855CF3C33867}"/>
              </a:ext>
            </a:extLst>
          </p:cNvPr>
          <p:cNvSpPr txBox="1"/>
          <p:nvPr/>
        </p:nvSpPr>
        <p:spPr>
          <a:xfrm>
            <a:off x="6136795" y="964596"/>
            <a:ext cx="1742568" cy="338554"/>
          </a:xfrm>
          <a:prstGeom prst="rect">
            <a:avLst/>
          </a:prstGeom>
          <a:noFill/>
        </p:spPr>
        <p:txBody>
          <a:bodyPr wrap="square" lIns="91440" tIns="45720" rIns="91440" bIns="45720" rtlCol="0" anchor="t">
            <a:spAutoFit/>
          </a:bodyPr>
          <a:lstStyle/>
          <a:p>
            <a:pPr algn="ctr"/>
            <a:r>
              <a:rPr lang="en-US" sz="1600" b="1">
                <a:solidFill>
                  <a:schemeClr val="tx1">
                    <a:lumMod val="85000"/>
                    <a:lumOff val="15000"/>
                  </a:schemeClr>
                </a:solidFill>
                <a:latin typeface="Roboto"/>
                <a:ea typeface="Roboto"/>
              </a:rPr>
              <a:t>Video Player</a:t>
            </a:r>
          </a:p>
        </p:txBody>
      </p:sp>
      <p:sp>
        <p:nvSpPr>
          <p:cNvPr id="11" name="TextBox 10">
            <a:extLst>
              <a:ext uri="{FF2B5EF4-FFF2-40B4-BE49-F238E27FC236}">
                <a16:creationId xmlns:a16="http://schemas.microsoft.com/office/drawing/2014/main" id="{C131AD48-ABAB-7ECD-A8F7-6989D0F4A1DB}"/>
              </a:ext>
            </a:extLst>
          </p:cNvPr>
          <p:cNvSpPr txBox="1"/>
          <p:nvPr/>
        </p:nvSpPr>
        <p:spPr>
          <a:xfrm>
            <a:off x="1349814" y="964596"/>
            <a:ext cx="1699980" cy="338554"/>
          </a:xfrm>
          <a:prstGeom prst="rect">
            <a:avLst/>
          </a:prstGeom>
          <a:noFill/>
        </p:spPr>
        <p:txBody>
          <a:bodyPr wrap="square" lIns="91440" tIns="45720" rIns="91440" bIns="45720" rtlCol="0" anchor="t">
            <a:spAutoFit/>
          </a:bodyPr>
          <a:lstStyle/>
          <a:p>
            <a:pPr algn="ctr"/>
            <a:r>
              <a:rPr lang="en-US" sz="1600" b="1">
                <a:solidFill>
                  <a:schemeClr val="tx1">
                    <a:lumMod val="85000"/>
                    <a:lumOff val="15000"/>
                  </a:schemeClr>
                </a:solidFill>
                <a:latin typeface="Roboto"/>
                <a:ea typeface="Roboto"/>
              </a:rPr>
              <a:t>Browsers</a:t>
            </a:r>
          </a:p>
        </p:txBody>
      </p:sp>
      <p:sp>
        <p:nvSpPr>
          <p:cNvPr id="10" name="TextBox 9">
            <a:extLst>
              <a:ext uri="{FF2B5EF4-FFF2-40B4-BE49-F238E27FC236}">
                <a16:creationId xmlns:a16="http://schemas.microsoft.com/office/drawing/2014/main" id="{D7BB53F6-B26C-1F8B-6BC7-9CC0DE6A399E}"/>
              </a:ext>
            </a:extLst>
          </p:cNvPr>
          <p:cNvSpPr txBox="1"/>
          <p:nvPr/>
        </p:nvSpPr>
        <p:spPr>
          <a:xfrm>
            <a:off x="145192" y="3227726"/>
            <a:ext cx="42977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itchFamily="2" charset="2"/>
              <a:buChar char="Ø"/>
            </a:pPr>
            <a:r>
              <a:rPr lang="en-US" sz="1200">
                <a:solidFill>
                  <a:schemeClr val="tx1"/>
                </a:solidFill>
                <a:latin typeface="Roboto"/>
                <a:ea typeface="Roboto"/>
              </a:rPr>
              <a:t>Using the data of browsers, the most important features are </a:t>
            </a:r>
            <a:r>
              <a:rPr lang="en-US" sz="1200">
                <a:solidFill>
                  <a:schemeClr val="accent5"/>
                </a:solidFill>
                <a:latin typeface="Roboto"/>
                <a:ea typeface="Roboto"/>
              </a:rPr>
              <a:t>"easy use", "search result", "bad browser", "grid view"</a:t>
            </a:r>
            <a:r>
              <a:rPr lang="en-US" sz="1200">
                <a:solidFill>
                  <a:schemeClr val="tx1"/>
                </a:solidFill>
                <a:latin typeface="Roboto"/>
                <a:ea typeface="Roboto"/>
              </a:rPr>
              <a:t> and so on.</a:t>
            </a:r>
          </a:p>
          <a:p>
            <a:pPr marL="171450" indent="-171450">
              <a:buFont typeface="Wingdings" pitchFamily="2" charset="2"/>
              <a:buChar char="Ø"/>
            </a:pPr>
            <a:endParaRPr lang="en-US" sz="1200">
              <a:solidFill>
                <a:schemeClr val="tx1"/>
              </a:solidFill>
              <a:latin typeface="Roboto"/>
              <a:ea typeface="Roboto"/>
            </a:endParaRPr>
          </a:p>
          <a:p>
            <a:pPr marL="285750" indent="-285750">
              <a:buFont typeface="Wingdings" pitchFamily="2" charset="2"/>
              <a:buChar char="Ø"/>
            </a:pPr>
            <a:r>
              <a:rPr lang="en-US" sz="1200">
                <a:solidFill>
                  <a:schemeClr val="tx1"/>
                </a:solidFill>
                <a:latin typeface="Roboto"/>
                <a:ea typeface="Roboto"/>
              </a:rPr>
              <a:t>For browser Apps, the company should focus more on easiness and improving search result of their Apps.</a:t>
            </a:r>
          </a:p>
        </p:txBody>
      </p:sp>
      <p:sp>
        <p:nvSpPr>
          <p:cNvPr id="20" name="TextBox 19">
            <a:extLst>
              <a:ext uri="{FF2B5EF4-FFF2-40B4-BE49-F238E27FC236}">
                <a16:creationId xmlns:a16="http://schemas.microsoft.com/office/drawing/2014/main" id="{D63EEE18-FBD2-F452-315D-A73FB5760DD6}"/>
              </a:ext>
            </a:extLst>
          </p:cNvPr>
          <p:cNvSpPr txBox="1"/>
          <p:nvPr/>
        </p:nvSpPr>
        <p:spPr>
          <a:xfrm>
            <a:off x="4953468" y="3224640"/>
            <a:ext cx="410922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200">
                <a:solidFill>
                  <a:schemeClr val="tx1"/>
                </a:solidFill>
                <a:latin typeface="Roboto"/>
                <a:ea typeface="Roboto"/>
              </a:rPr>
              <a:t>Using the data of video players, the most important features are </a:t>
            </a:r>
            <a:r>
              <a:rPr lang="en-US" sz="1200">
                <a:solidFill>
                  <a:schemeClr val="accent5"/>
                </a:solidFill>
                <a:latin typeface="Roboto"/>
                <a:ea typeface="Roboto"/>
              </a:rPr>
              <a:t>"many ad", "not work", "not support"</a:t>
            </a:r>
            <a:r>
              <a:rPr lang="en-US" sz="1200">
                <a:solidFill>
                  <a:schemeClr val="tx1"/>
                </a:solidFill>
                <a:latin typeface="Roboto"/>
                <a:ea typeface="Roboto"/>
              </a:rPr>
              <a:t> and so on.</a:t>
            </a:r>
            <a:endParaRPr lang="en-US" sz="1200">
              <a:solidFill>
                <a:schemeClr val="tx1"/>
              </a:solidFill>
            </a:endParaRPr>
          </a:p>
          <a:p>
            <a:pPr marL="171450" indent="-171450">
              <a:buFont typeface="Wingdings"/>
              <a:buChar char="Ø"/>
            </a:pPr>
            <a:endParaRPr lang="en-US" sz="1200">
              <a:solidFill>
                <a:schemeClr val="tx1"/>
              </a:solidFill>
              <a:latin typeface="Roboto"/>
              <a:ea typeface="Roboto"/>
            </a:endParaRPr>
          </a:p>
          <a:p>
            <a:pPr marL="285750" indent="-285750">
              <a:buFont typeface="Wingdings"/>
              <a:buChar char="Ø"/>
            </a:pPr>
            <a:r>
              <a:rPr lang="en-US" sz="1200">
                <a:solidFill>
                  <a:schemeClr val="tx1"/>
                </a:solidFill>
                <a:latin typeface="Roboto"/>
                <a:ea typeface="Roboto"/>
              </a:rPr>
              <a:t>For video player Apps, the company should focus more on the support for varies format of  videos and find the balance between user experience and the number of ads.</a:t>
            </a:r>
          </a:p>
        </p:txBody>
      </p:sp>
      <p:cxnSp>
        <p:nvCxnSpPr>
          <p:cNvPr id="12" name="Straight Arrow Connector 11">
            <a:extLst>
              <a:ext uri="{FF2B5EF4-FFF2-40B4-BE49-F238E27FC236}">
                <a16:creationId xmlns:a16="http://schemas.microsoft.com/office/drawing/2014/main" id="{2347A80E-BE68-B6F9-7F72-38CDAD094196}"/>
              </a:ext>
            </a:extLst>
          </p:cNvPr>
          <p:cNvCxnSpPr>
            <a:cxnSpLocks/>
          </p:cNvCxnSpPr>
          <p:nvPr/>
        </p:nvCxnSpPr>
        <p:spPr>
          <a:xfrm flipH="1">
            <a:off x="4572000" y="1286091"/>
            <a:ext cx="887" cy="3444935"/>
          </a:xfrm>
          <a:prstGeom prst="straightConnector1">
            <a:avLst/>
          </a:prstGeom>
          <a:ln w="28575">
            <a:solidFill>
              <a:schemeClr val="accent1"/>
            </a:solidFill>
          </a:ln>
        </p:spPr>
        <p:style>
          <a:lnRef idx="3">
            <a:schemeClr val="accent1"/>
          </a:lnRef>
          <a:fillRef idx="0">
            <a:schemeClr val="accent1"/>
          </a:fillRef>
          <a:effectRef idx="2">
            <a:schemeClr val="accent1"/>
          </a:effectRef>
          <a:fontRef idx="minor">
            <a:schemeClr val="tx1"/>
          </a:fontRef>
        </p:style>
      </p:cxnSp>
      <p:pic>
        <p:nvPicPr>
          <p:cNvPr id="4" name="Picture 3" descr="Graphical user interface&#10;&#10;Description automatically generated with medium confidence">
            <a:extLst>
              <a:ext uri="{FF2B5EF4-FFF2-40B4-BE49-F238E27FC236}">
                <a16:creationId xmlns:a16="http://schemas.microsoft.com/office/drawing/2014/main" id="{EEF93B2C-C333-A7DB-95A0-0D61341F0518}"/>
              </a:ext>
            </a:extLst>
          </p:cNvPr>
          <p:cNvPicPr>
            <a:picLocks noChangeAspect="1"/>
          </p:cNvPicPr>
          <p:nvPr/>
        </p:nvPicPr>
        <p:blipFill>
          <a:blip r:embed="rId2"/>
          <a:stretch>
            <a:fillRect/>
          </a:stretch>
        </p:blipFill>
        <p:spPr>
          <a:xfrm>
            <a:off x="515688" y="1425113"/>
            <a:ext cx="3448233" cy="1488684"/>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A448ECD9-5FEC-DCDE-AA27-5A5F4F7012D1}"/>
              </a:ext>
            </a:extLst>
          </p:cNvPr>
          <p:cNvPicPr>
            <a:picLocks noChangeAspect="1"/>
          </p:cNvPicPr>
          <p:nvPr/>
        </p:nvPicPr>
        <p:blipFill>
          <a:blip r:embed="rId3"/>
          <a:stretch>
            <a:fillRect/>
          </a:stretch>
        </p:blipFill>
        <p:spPr>
          <a:xfrm>
            <a:off x="5282006" y="1422967"/>
            <a:ext cx="3453273" cy="1489908"/>
          </a:xfrm>
          <a:prstGeom prst="rect">
            <a:avLst/>
          </a:prstGeom>
        </p:spPr>
      </p:pic>
      <p:grpSp>
        <p:nvGrpSpPr>
          <p:cNvPr id="13" name="Google Shape;1018;p46">
            <a:extLst>
              <a:ext uri="{FF2B5EF4-FFF2-40B4-BE49-F238E27FC236}">
                <a16:creationId xmlns:a16="http://schemas.microsoft.com/office/drawing/2014/main" id="{67C0A7A8-141A-CA3B-BCCA-9CE379A3CF38}"/>
              </a:ext>
            </a:extLst>
          </p:cNvPr>
          <p:cNvGrpSpPr/>
          <p:nvPr/>
        </p:nvGrpSpPr>
        <p:grpSpPr>
          <a:xfrm>
            <a:off x="278574" y="348619"/>
            <a:ext cx="392063" cy="291505"/>
            <a:chOff x="5247525" y="3007275"/>
            <a:chExt cx="517575" cy="384825"/>
          </a:xfrm>
        </p:grpSpPr>
        <p:sp>
          <p:nvSpPr>
            <p:cNvPr id="14" name="Google Shape;1019;p46">
              <a:extLst>
                <a:ext uri="{FF2B5EF4-FFF2-40B4-BE49-F238E27FC236}">
                  <a16:creationId xmlns:a16="http://schemas.microsoft.com/office/drawing/2014/main" id="{4A3C5756-6AF1-BB18-0D2C-37B9570EE535}"/>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0;p46">
              <a:extLst>
                <a:ext uri="{FF2B5EF4-FFF2-40B4-BE49-F238E27FC236}">
                  <a16:creationId xmlns:a16="http://schemas.microsoft.com/office/drawing/2014/main" id="{CBC8A920-2464-FBE7-547D-E275ABC7CE70}"/>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524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4" name="Rounded Rectangle 3">
            <a:extLst>
              <a:ext uri="{FF2B5EF4-FFF2-40B4-BE49-F238E27FC236}">
                <a16:creationId xmlns:a16="http://schemas.microsoft.com/office/drawing/2014/main" id="{0C31A171-80F1-AE11-020D-1A4274DC11B1}"/>
              </a:ext>
            </a:extLst>
          </p:cNvPr>
          <p:cNvSpPr/>
          <p:nvPr/>
        </p:nvSpPr>
        <p:spPr>
          <a:xfrm>
            <a:off x="537195" y="1839212"/>
            <a:ext cx="3641697" cy="81103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a:solidFill>
                  <a:schemeClr val="bg2">
                    <a:lumMod val="50000"/>
                  </a:schemeClr>
                </a:solidFill>
                <a:latin typeface="Roboto Condensed"/>
              </a:rPr>
              <a:t>"Why the search page isn't opening in the first go after </a:t>
            </a:r>
            <a:r>
              <a:rPr lang="en-US" altLang="zh-CN" sz="1200" i="1">
                <a:solidFill>
                  <a:schemeClr val="bg2">
                    <a:lumMod val="50000"/>
                  </a:schemeClr>
                </a:solidFill>
                <a:latin typeface="Roboto Condensed"/>
              </a:rPr>
              <a:t>the</a:t>
            </a:r>
            <a:r>
              <a:rPr lang="en-US" sz="1200" i="1">
                <a:solidFill>
                  <a:schemeClr val="bg2">
                    <a:lumMod val="50000"/>
                  </a:schemeClr>
                </a:solidFill>
                <a:latin typeface="Roboto Condensed"/>
              </a:rPr>
              <a:t> last update? User have to</a:t>
            </a:r>
            <a:r>
              <a:rPr lang="en-US" altLang="zh-CN" sz="1200" i="1">
                <a:solidFill>
                  <a:schemeClr val="bg2">
                    <a:lumMod val="50000"/>
                  </a:schemeClr>
                </a:solidFill>
                <a:latin typeface="Roboto Condensed"/>
              </a:rPr>
              <a:t> </a:t>
            </a:r>
            <a:r>
              <a:rPr lang="en-US" sz="1200" i="1">
                <a:solidFill>
                  <a:schemeClr val="bg2">
                    <a:lumMod val="50000"/>
                  </a:schemeClr>
                </a:solidFill>
                <a:latin typeface="Roboto Condensed"/>
              </a:rPr>
              <a:t>search the same thing twice unnecessarily."</a:t>
            </a:r>
          </a:p>
        </p:txBody>
      </p:sp>
      <p:sp>
        <p:nvSpPr>
          <p:cNvPr id="189" name="Google Shape;189;p12"/>
          <p:cNvSpPr txBox="1">
            <a:spLocks noGrp="1"/>
          </p:cNvSpPr>
          <p:nvPr>
            <p:ph type="title"/>
          </p:nvPr>
        </p:nvSpPr>
        <p:spPr>
          <a:xfrm>
            <a:off x="814275" y="244490"/>
            <a:ext cx="5258400" cy="491177"/>
          </a:xfrm>
          <a:prstGeom prst="rect">
            <a:avLst/>
          </a:prstGeom>
        </p:spPr>
        <p:txBody>
          <a:bodyPr spcFirstLastPara="1" wrap="square" lIns="91425" tIns="91425" rIns="91425" bIns="91425" anchor="ctr" anchorCtr="0">
            <a:noAutofit/>
          </a:bodyPr>
          <a:lstStyle/>
          <a:p>
            <a:r>
              <a:rPr lang="en-US"/>
              <a:t>Classification Modeling - Problematic Reviews </a:t>
            </a:r>
            <a:endParaRPr lang="en-US" altLang="zh-CN"/>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TextBox 1">
            <a:extLst>
              <a:ext uri="{FF2B5EF4-FFF2-40B4-BE49-F238E27FC236}">
                <a16:creationId xmlns:a16="http://schemas.microsoft.com/office/drawing/2014/main" id="{9FEC9757-B353-11F3-D2BB-AA3611C5A8D9}"/>
              </a:ext>
            </a:extLst>
          </p:cNvPr>
          <p:cNvSpPr txBox="1"/>
          <p:nvPr/>
        </p:nvSpPr>
        <p:spPr>
          <a:xfrm>
            <a:off x="4724489" y="3510428"/>
            <a:ext cx="3882315" cy="1308050"/>
          </a:xfrm>
          <a:prstGeom prst="rect">
            <a:avLst/>
          </a:prstGeom>
          <a:noFill/>
        </p:spPr>
        <p:txBody>
          <a:bodyPr wrap="square" lIns="91440" tIns="45720" rIns="91440" bIns="45720" rtlCol="0" anchor="t">
            <a:spAutoFit/>
          </a:bodyPr>
          <a:lstStyle/>
          <a:p>
            <a:pPr>
              <a:spcAft>
                <a:spcPts val="600"/>
              </a:spcAft>
            </a:pPr>
            <a:r>
              <a:rPr lang="en-US" altLang="zh-CN" b="1" dirty="0">
                <a:solidFill>
                  <a:schemeClr val="accent1"/>
                </a:solidFill>
                <a:latin typeface="Roboto Condensed"/>
              </a:rPr>
              <a:t>Analysis - Wrong Prediction</a:t>
            </a:r>
            <a:endParaRPr lang="en-US" b="1" dirty="0">
              <a:solidFill>
                <a:schemeClr val="accent1"/>
              </a:solidFill>
              <a:latin typeface="Roboto Condensed"/>
            </a:endParaRPr>
          </a:p>
          <a:p>
            <a:r>
              <a:rPr lang="en-US" sz="1200" dirty="0">
                <a:solidFill>
                  <a:schemeClr val="bg2">
                    <a:lumMod val="50000"/>
                  </a:schemeClr>
                </a:solidFill>
                <a:latin typeface="Roboto Condensed"/>
              </a:rPr>
              <a:t>There are important tokens such as </a:t>
            </a:r>
            <a:r>
              <a:rPr lang="en-US" sz="1200" dirty="0">
                <a:solidFill>
                  <a:schemeClr val="accent5"/>
                </a:solidFill>
                <a:latin typeface="Roboto Condensed"/>
              </a:rPr>
              <a:t>'helpful' </a:t>
            </a:r>
            <a:r>
              <a:rPr lang="en-US" sz="1200" dirty="0">
                <a:solidFill>
                  <a:schemeClr val="bg2">
                    <a:lumMod val="50000"/>
                  </a:schemeClr>
                </a:solidFill>
                <a:latin typeface="Roboto Condensed"/>
              </a:rPr>
              <a:t>and</a:t>
            </a:r>
            <a:r>
              <a:rPr lang="en-US" sz="1200" dirty="0">
                <a:solidFill>
                  <a:schemeClr val="accent5"/>
                </a:solidFill>
                <a:latin typeface="Roboto Condensed"/>
              </a:rPr>
              <a:t> 'user friendly' </a:t>
            </a:r>
            <a:r>
              <a:rPr lang="en-US" sz="1200" dirty="0">
                <a:solidFill>
                  <a:schemeClr val="bg2">
                    <a:lumMod val="50000"/>
                  </a:schemeClr>
                </a:solidFill>
                <a:latin typeface="Roboto Condensed"/>
              </a:rPr>
              <a:t>in the review, which show frequently in our good reviews and make our model predict it as positive. But the overall signal of the review is negative since the user is much more concerned about the drawbacks of </a:t>
            </a:r>
            <a:r>
              <a:rPr lang="en-US" sz="1200" dirty="0" err="1">
                <a:solidFill>
                  <a:schemeClr val="bg2">
                    <a:lumMod val="50000"/>
                  </a:schemeClr>
                </a:solidFill>
                <a:latin typeface="Roboto Condensed"/>
              </a:rPr>
              <a:t>Whatsapp</a:t>
            </a:r>
            <a:r>
              <a:rPr lang="en-US" sz="1200" dirty="0">
                <a:solidFill>
                  <a:schemeClr val="bg2">
                    <a:lumMod val="50000"/>
                  </a:schemeClr>
                </a:solidFill>
                <a:latin typeface="Roboto Condensed"/>
              </a:rPr>
              <a:t>.</a:t>
            </a:r>
          </a:p>
        </p:txBody>
      </p:sp>
      <p:sp>
        <p:nvSpPr>
          <p:cNvPr id="19" name="TextBox 18">
            <a:extLst>
              <a:ext uri="{FF2B5EF4-FFF2-40B4-BE49-F238E27FC236}">
                <a16:creationId xmlns:a16="http://schemas.microsoft.com/office/drawing/2014/main" id="{4FFD7C35-1D0E-5F75-0229-35A08726DD30}"/>
              </a:ext>
            </a:extLst>
          </p:cNvPr>
          <p:cNvSpPr txBox="1"/>
          <p:nvPr/>
        </p:nvSpPr>
        <p:spPr>
          <a:xfrm>
            <a:off x="578609" y="3513116"/>
            <a:ext cx="3603548" cy="1308050"/>
          </a:xfrm>
          <a:prstGeom prst="rect">
            <a:avLst/>
          </a:prstGeom>
          <a:noFill/>
        </p:spPr>
        <p:txBody>
          <a:bodyPr wrap="square" lIns="91440" tIns="45720" rIns="91440" bIns="45720" rtlCol="0" anchor="t">
            <a:spAutoFit/>
          </a:bodyPr>
          <a:lstStyle/>
          <a:p>
            <a:pPr>
              <a:spcAft>
                <a:spcPts val="600"/>
              </a:spcAft>
            </a:pPr>
            <a:r>
              <a:rPr lang="en-US" b="1" dirty="0">
                <a:solidFill>
                  <a:schemeClr val="accent1"/>
                </a:solidFill>
                <a:latin typeface="Roboto Condensed"/>
              </a:rPr>
              <a:t>Analysis</a:t>
            </a:r>
            <a:r>
              <a:rPr lang="zh-CN" altLang="en-US" b="1" dirty="0">
                <a:solidFill>
                  <a:schemeClr val="accent1"/>
                </a:solidFill>
                <a:latin typeface="Roboto Condensed"/>
              </a:rPr>
              <a:t> </a:t>
            </a:r>
            <a:r>
              <a:rPr lang="en-US" altLang="zh-CN" b="1" dirty="0">
                <a:solidFill>
                  <a:schemeClr val="accent1"/>
                </a:solidFill>
                <a:latin typeface="Roboto Condensed"/>
              </a:rPr>
              <a:t>-</a:t>
            </a:r>
            <a:r>
              <a:rPr lang="zh-CN" altLang="en-US" b="1" dirty="0">
                <a:solidFill>
                  <a:schemeClr val="accent1"/>
                </a:solidFill>
                <a:latin typeface="Roboto Condensed"/>
              </a:rPr>
              <a:t> </a:t>
            </a:r>
            <a:r>
              <a:rPr lang="en-US" altLang="zh-CN" b="1" dirty="0">
                <a:solidFill>
                  <a:schemeClr val="accent1"/>
                </a:solidFill>
                <a:latin typeface="Roboto Condensed"/>
              </a:rPr>
              <a:t>Wrong Given Score</a:t>
            </a:r>
            <a:endParaRPr lang="en-US" b="1" dirty="0">
              <a:solidFill>
                <a:schemeClr val="accent1"/>
              </a:solidFill>
              <a:latin typeface="Roboto Condensed"/>
            </a:endParaRPr>
          </a:p>
          <a:p>
            <a:pPr>
              <a:spcAft>
                <a:spcPts val="600"/>
              </a:spcAft>
            </a:pPr>
            <a:r>
              <a:rPr lang="en-US" sz="1200" dirty="0">
                <a:solidFill>
                  <a:schemeClr val="bg2">
                    <a:lumMod val="50000"/>
                  </a:schemeClr>
                </a:solidFill>
                <a:latin typeface="Roboto Condensed"/>
              </a:rPr>
              <a:t>Our model </a:t>
            </a:r>
            <a:r>
              <a:rPr lang="en-US" sz="1200" b="1" dirty="0">
                <a:solidFill>
                  <a:schemeClr val="accent5"/>
                </a:solidFill>
                <a:latin typeface="Roboto Condensed"/>
              </a:rPr>
              <a:t>successful</a:t>
            </a:r>
            <a:r>
              <a:rPr lang="en-US" sz="1200" dirty="0">
                <a:solidFill>
                  <a:schemeClr val="bg2">
                    <a:lumMod val="50000"/>
                  </a:schemeClr>
                </a:solidFill>
                <a:latin typeface="Roboto Condensed"/>
              </a:rPr>
              <a:t> captures the negative sentiment of this review which has a spurious 5.0 score. The true sentiment is inconsistent with the actual score given.</a:t>
            </a:r>
            <a:r>
              <a:rPr lang="en-US" sz="1200" dirty="0">
                <a:solidFill>
                  <a:schemeClr val="accent5"/>
                </a:solidFill>
                <a:latin typeface="Roboto Condensed"/>
              </a:rPr>
              <a:t> </a:t>
            </a:r>
            <a:r>
              <a:rPr lang="en-US" sz="1200" b="1" dirty="0">
                <a:solidFill>
                  <a:schemeClr val="accent5"/>
                </a:solidFill>
                <a:latin typeface="Roboto Condensed"/>
              </a:rPr>
              <a:t>Thus, our model can be applied as a complementary testing tool to the existing rating system.</a:t>
            </a:r>
          </a:p>
        </p:txBody>
      </p:sp>
      <p:sp>
        <p:nvSpPr>
          <p:cNvPr id="5" name="Parallelogram 4">
            <a:extLst>
              <a:ext uri="{FF2B5EF4-FFF2-40B4-BE49-F238E27FC236}">
                <a16:creationId xmlns:a16="http://schemas.microsoft.com/office/drawing/2014/main" id="{51BFD14C-47C1-1107-B9EA-1878BCB316FC}"/>
              </a:ext>
            </a:extLst>
          </p:cNvPr>
          <p:cNvSpPr/>
          <p:nvPr/>
        </p:nvSpPr>
        <p:spPr>
          <a:xfrm>
            <a:off x="808947" y="1030189"/>
            <a:ext cx="3279833" cy="31402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Roboto"/>
                <a:ea typeface="Roboto"/>
              </a:rPr>
              <a:t>Spurious </a:t>
            </a:r>
            <a:r>
              <a:rPr lang="en-US" b="1">
                <a:solidFill>
                  <a:schemeClr val="accent5"/>
                </a:solidFill>
                <a:latin typeface="Roboto"/>
                <a:ea typeface="Roboto"/>
              </a:rPr>
              <a:t>Negative</a:t>
            </a:r>
            <a:r>
              <a:rPr lang="zh-CN" altLang="en-US" b="1">
                <a:solidFill>
                  <a:schemeClr val="bg1"/>
                </a:solidFill>
                <a:latin typeface="Roboto"/>
                <a:ea typeface="宋体"/>
              </a:rPr>
              <a:t> </a:t>
            </a:r>
            <a:r>
              <a:rPr lang="en-US" b="1">
                <a:solidFill>
                  <a:schemeClr val="bg1"/>
                </a:solidFill>
                <a:latin typeface="Roboto"/>
                <a:ea typeface="Roboto"/>
              </a:rPr>
              <a:t>Prediction</a:t>
            </a:r>
            <a:endParaRPr lang="zh-CN" altLang="en-US" b="1">
              <a:solidFill>
                <a:schemeClr val="bg1"/>
              </a:solidFill>
              <a:latin typeface="Roboto"/>
              <a:ea typeface="Roboto" panose="02000000000000000000" pitchFamily="2" charset="0"/>
            </a:endParaRPr>
          </a:p>
        </p:txBody>
      </p:sp>
      <p:sp>
        <p:nvSpPr>
          <p:cNvPr id="20" name="Parallelogram 19">
            <a:extLst>
              <a:ext uri="{FF2B5EF4-FFF2-40B4-BE49-F238E27FC236}">
                <a16:creationId xmlns:a16="http://schemas.microsoft.com/office/drawing/2014/main" id="{3D5722E6-1399-3004-9B4C-C99B12BCA137}"/>
              </a:ext>
            </a:extLst>
          </p:cNvPr>
          <p:cNvSpPr/>
          <p:nvPr/>
        </p:nvSpPr>
        <p:spPr>
          <a:xfrm>
            <a:off x="5048462" y="1030189"/>
            <a:ext cx="3114231" cy="31402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bg1"/>
                </a:solidFill>
                <a:latin typeface="Roboto"/>
                <a:ea typeface="Roboto"/>
              </a:rPr>
              <a:t>Spurious </a:t>
            </a:r>
            <a:r>
              <a:rPr lang="en-US" b="1">
                <a:solidFill>
                  <a:schemeClr val="accent5"/>
                </a:solidFill>
                <a:latin typeface="Roboto"/>
                <a:ea typeface="Roboto"/>
              </a:rPr>
              <a:t>Positive</a:t>
            </a:r>
            <a:r>
              <a:rPr lang="en-US" b="1">
                <a:solidFill>
                  <a:schemeClr val="bg1"/>
                </a:solidFill>
                <a:latin typeface="Roboto"/>
                <a:ea typeface="Roboto"/>
              </a:rPr>
              <a:t> </a:t>
            </a:r>
            <a:r>
              <a:rPr lang="en-US" altLang="zh-CN" b="1">
                <a:solidFill>
                  <a:schemeClr val="bg1"/>
                </a:solidFill>
                <a:latin typeface="Roboto"/>
                <a:ea typeface="Roboto"/>
              </a:rPr>
              <a:t>Prediction</a:t>
            </a:r>
            <a:endParaRPr lang="zh-CN" altLang="en-US" b="1">
              <a:solidFill>
                <a:schemeClr val="bg1"/>
              </a:solidFill>
              <a:latin typeface="Roboto"/>
              <a:ea typeface="Roboto"/>
            </a:endParaRPr>
          </a:p>
        </p:txBody>
      </p:sp>
      <p:sp>
        <p:nvSpPr>
          <p:cNvPr id="6" name="TextBox 5">
            <a:extLst>
              <a:ext uri="{FF2B5EF4-FFF2-40B4-BE49-F238E27FC236}">
                <a16:creationId xmlns:a16="http://schemas.microsoft.com/office/drawing/2014/main" id="{213690A4-780C-C9D7-FA94-04FC696B7812}"/>
              </a:ext>
            </a:extLst>
          </p:cNvPr>
          <p:cNvSpPr txBox="1"/>
          <p:nvPr/>
        </p:nvSpPr>
        <p:spPr>
          <a:xfrm>
            <a:off x="782131" y="3162815"/>
            <a:ext cx="3151825" cy="276999"/>
          </a:xfrm>
          <a:prstGeom prst="rect">
            <a:avLst/>
          </a:prstGeom>
          <a:noFill/>
        </p:spPr>
        <p:txBody>
          <a:bodyPr wrap="none" rtlCol="0">
            <a:spAutoFit/>
          </a:bodyPr>
          <a:lstStyle/>
          <a:p>
            <a:pPr algn="ctr">
              <a:spcAft>
                <a:spcPts val="600"/>
              </a:spcAft>
            </a:pPr>
            <a:r>
              <a:rPr lang="en-US" sz="1200" b="1">
                <a:solidFill>
                  <a:srgbClr val="C00000"/>
                </a:solidFill>
                <a:latin typeface="Roboto Condensed"/>
              </a:rPr>
              <a:t>Score: 5.0 (Positive)           Prediction: Negative</a:t>
            </a:r>
          </a:p>
        </p:txBody>
      </p:sp>
      <p:sp>
        <p:nvSpPr>
          <p:cNvPr id="21" name="Rounded Rectangle 20">
            <a:extLst>
              <a:ext uri="{FF2B5EF4-FFF2-40B4-BE49-F238E27FC236}">
                <a16:creationId xmlns:a16="http://schemas.microsoft.com/office/drawing/2014/main" id="{FEB88DCA-2FC1-CE84-93FA-18A5F9D0084C}"/>
              </a:ext>
            </a:extLst>
          </p:cNvPr>
          <p:cNvSpPr/>
          <p:nvPr/>
        </p:nvSpPr>
        <p:spPr>
          <a:xfrm>
            <a:off x="4720003" y="1490532"/>
            <a:ext cx="3641697" cy="162869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1050" i="1">
                <a:solidFill>
                  <a:schemeClr val="bg2">
                    <a:lumMod val="50000"/>
                  </a:schemeClr>
                </a:solidFill>
                <a:latin typeface="Roboto Condensed"/>
              </a:rPr>
              <a:t>"</a:t>
            </a:r>
            <a:r>
              <a:rPr lang="en-US" altLang="zh-CN" sz="1050" i="1" err="1">
                <a:solidFill>
                  <a:schemeClr val="bg2">
                    <a:lumMod val="50000"/>
                  </a:schemeClr>
                </a:solidFill>
                <a:latin typeface="Roboto Condensed"/>
              </a:rPr>
              <a:t>Generaly</a:t>
            </a:r>
            <a:r>
              <a:rPr lang="en-US" altLang="zh-CN" sz="1050" i="1">
                <a:solidFill>
                  <a:schemeClr val="bg2">
                    <a:lumMod val="50000"/>
                  </a:schemeClr>
                </a:solidFill>
                <a:latin typeface="Roboto Condensed"/>
              </a:rPr>
              <a:t> speaking, </a:t>
            </a:r>
            <a:r>
              <a:rPr lang="en-US" altLang="zh-CN" sz="1050" i="1" err="1">
                <a:solidFill>
                  <a:schemeClr val="bg2">
                    <a:lumMod val="50000"/>
                  </a:schemeClr>
                </a:solidFill>
                <a:latin typeface="Roboto Condensed"/>
              </a:rPr>
              <a:t>Whatsapp</a:t>
            </a:r>
            <a:r>
              <a:rPr lang="en-US" altLang="zh-CN" sz="1050" i="1">
                <a:solidFill>
                  <a:schemeClr val="bg2">
                    <a:lumMod val="50000"/>
                  </a:schemeClr>
                </a:solidFill>
                <a:latin typeface="Roboto Condensed"/>
              </a:rPr>
              <a:t> is very </a:t>
            </a:r>
            <a:r>
              <a:rPr lang="en-US" altLang="zh-CN" sz="1050" b="1" i="1">
                <a:solidFill>
                  <a:schemeClr val="accent5"/>
                </a:solidFill>
                <a:latin typeface="Roboto Condensed"/>
              </a:rPr>
              <a:t>helpful and user friendly</a:t>
            </a:r>
            <a:r>
              <a:rPr lang="en-US" altLang="zh-CN" sz="1050" i="1">
                <a:solidFill>
                  <a:schemeClr val="bg2">
                    <a:lumMod val="50000"/>
                  </a:schemeClr>
                </a:solidFill>
                <a:latin typeface="Roboto Condensed"/>
              </a:rPr>
              <a:t>... But there is a major drawback of </a:t>
            </a:r>
            <a:r>
              <a:rPr lang="en-US" altLang="zh-CN" sz="1050" i="1" err="1">
                <a:solidFill>
                  <a:schemeClr val="bg2">
                    <a:lumMod val="50000"/>
                  </a:schemeClr>
                </a:solidFill>
                <a:latin typeface="Roboto Condensed"/>
              </a:rPr>
              <a:t>Whatsapp</a:t>
            </a:r>
            <a:r>
              <a:rPr lang="en-US" altLang="zh-CN" sz="1050" i="1">
                <a:solidFill>
                  <a:schemeClr val="bg2">
                    <a:lumMod val="50000"/>
                  </a:schemeClr>
                </a:solidFill>
                <a:latin typeface="Roboto Condensed"/>
              </a:rPr>
              <a:t>..... There is no "Edit " option... So once you post your message in </a:t>
            </a:r>
            <a:r>
              <a:rPr lang="en-US" altLang="zh-CN" sz="1050" i="1" err="1">
                <a:solidFill>
                  <a:schemeClr val="bg2">
                    <a:lumMod val="50000"/>
                  </a:schemeClr>
                </a:solidFill>
                <a:latin typeface="Roboto Condensed"/>
              </a:rPr>
              <a:t>Whatsapp</a:t>
            </a:r>
            <a:r>
              <a:rPr lang="en-US" altLang="zh-CN" sz="1050" i="1">
                <a:solidFill>
                  <a:schemeClr val="bg2">
                    <a:lumMod val="50000"/>
                  </a:schemeClr>
                </a:solidFill>
                <a:latin typeface="Roboto Condensed"/>
              </a:rPr>
              <a:t>, the content of the message becomes permanent... Even if there is some spelling mistakes, you cannot correct it anymore .... But Telegram has edit option. So Telegram has an edge over </a:t>
            </a:r>
            <a:r>
              <a:rPr lang="en-US" altLang="zh-CN" sz="1050" i="1" err="1">
                <a:solidFill>
                  <a:schemeClr val="bg2">
                    <a:lumMod val="50000"/>
                  </a:schemeClr>
                </a:solidFill>
                <a:latin typeface="Roboto Condensed"/>
              </a:rPr>
              <a:t>Whatsapp</a:t>
            </a:r>
            <a:r>
              <a:rPr lang="en-US" altLang="zh-CN" sz="1050" i="1">
                <a:solidFill>
                  <a:schemeClr val="bg2">
                    <a:lumMod val="50000"/>
                  </a:schemeClr>
                </a:solidFill>
                <a:latin typeface="Roboto Condensed"/>
              </a:rPr>
              <a:t>... So if </a:t>
            </a:r>
            <a:r>
              <a:rPr lang="en-US" altLang="zh-CN" sz="1050" i="1" err="1">
                <a:solidFill>
                  <a:schemeClr val="bg2">
                    <a:lumMod val="50000"/>
                  </a:schemeClr>
                </a:solidFill>
                <a:latin typeface="Roboto Condensed"/>
              </a:rPr>
              <a:t>Whatsapp</a:t>
            </a:r>
            <a:r>
              <a:rPr lang="en-US" altLang="zh-CN" sz="1050" i="1">
                <a:solidFill>
                  <a:schemeClr val="bg2">
                    <a:lumMod val="50000"/>
                  </a:schemeClr>
                </a:solidFill>
                <a:latin typeface="Roboto Condensed"/>
              </a:rPr>
              <a:t> wants to retain its users, Edit option should be there in future upgrade of </a:t>
            </a:r>
            <a:r>
              <a:rPr lang="en-US" altLang="zh-CN" sz="1050" i="1" err="1">
                <a:solidFill>
                  <a:schemeClr val="bg2">
                    <a:lumMod val="50000"/>
                  </a:schemeClr>
                </a:solidFill>
                <a:latin typeface="Roboto Condensed"/>
              </a:rPr>
              <a:t>Whatsapp</a:t>
            </a:r>
            <a:r>
              <a:rPr lang="en-US" altLang="zh-CN" sz="1050" i="1">
                <a:solidFill>
                  <a:schemeClr val="bg2">
                    <a:lumMod val="50000"/>
                  </a:schemeClr>
                </a:solidFill>
                <a:latin typeface="Roboto Condensed"/>
              </a:rPr>
              <a:t>."</a:t>
            </a:r>
          </a:p>
        </p:txBody>
      </p:sp>
      <p:sp>
        <p:nvSpPr>
          <p:cNvPr id="22" name="TextBox 21">
            <a:extLst>
              <a:ext uri="{FF2B5EF4-FFF2-40B4-BE49-F238E27FC236}">
                <a16:creationId xmlns:a16="http://schemas.microsoft.com/office/drawing/2014/main" id="{794D8DC7-75A5-921C-28D7-FDBA78DCB432}"/>
              </a:ext>
            </a:extLst>
          </p:cNvPr>
          <p:cNvSpPr txBox="1"/>
          <p:nvPr/>
        </p:nvSpPr>
        <p:spPr>
          <a:xfrm>
            <a:off x="4962919" y="3162815"/>
            <a:ext cx="3222356" cy="276999"/>
          </a:xfrm>
          <a:prstGeom prst="rect">
            <a:avLst/>
          </a:prstGeom>
          <a:noFill/>
        </p:spPr>
        <p:txBody>
          <a:bodyPr wrap="none" rtlCol="0">
            <a:spAutoFit/>
          </a:bodyPr>
          <a:lstStyle/>
          <a:p>
            <a:pPr algn="ctr">
              <a:spcAft>
                <a:spcPts val="600"/>
              </a:spcAft>
            </a:pPr>
            <a:r>
              <a:rPr lang="en-US" sz="1200" b="1">
                <a:solidFill>
                  <a:srgbClr val="C00000"/>
                </a:solidFill>
                <a:latin typeface="Roboto Condensed"/>
              </a:rPr>
              <a:t>Score: 1.0 (Negative)            Prediction: Positive </a:t>
            </a:r>
          </a:p>
        </p:txBody>
      </p:sp>
      <p:grpSp>
        <p:nvGrpSpPr>
          <p:cNvPr id="24" name="Google Shape;1083;p46">
            <a:extLst>
              <a:ext uri="{FF2B5EF4-FFF2-40B4-BE49-F238E27FC236}">
                <a16:creationId xmlns:a16="http://schemas.microsoft.com/office/drawing/2014/main" id="{E40B3172-C8C8-D1AA-BDE1-8AA9B0DBAD23}"/>
              </a:ext>
            </a:extLst>
          </p:cNvPr>
          <p:cNvGrpSpPr/>
          <p:nvPr/>
        </p:nvGrpSpPr>
        <p:grpSpPr>
          <a:xfrm>
            <a:off x="230298" y="322651"/>
            <a:ext cx="334872" cy="334853"/>
            <a:chOff x="576250" y="4319400"/>
            <a:chExt cx="442075" cy="442050"/>
          </a:xfrm>
        </p:grpSpPr>
        <p:sp>
          <p:nvSpPr>
            <p:cNvPr id="25" name="Google Shape;1084;p46">
              <a:extLst>
                <a:ext uri="{FF2B5EF4-FFF2-40B4-BE49-F238E27FC236}">
                  <a16:creationId xmlns:a16="http://schemas.microsoft.com/office/drawing/2014/main" id="{82E1059C-A702-13BF-D509-3DF3A1FE18EF}"/>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5;p46">
              <a:extLst>
                <a:ext uri="{FF2B5EF4-FFF2-40B4-BE49-F238E27FC236}">
                  <a16:creationId xmlns:a16="http://schemas.microsoft.com/office/drawing/2014/main" id="{55F1A038-80A7-F231-B3DA-78701F653815}"/>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86;p46">
              <a:extLst>
                <a:ext uri="{FF2B5EF4-FFF2-40B4-BE49-F238E27FC236}">
                  <a16:creationId xmlns:a16="http://schemas.microsoft.com/office/drawing/2014/main" id="{E9587487-1BFB-0808-6CB5-AD1B356DE298}"/>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87;p46">
              <a:extLst>
                <a:ext uri="{FF2B5EF4-FFF2-40B4-BE49-F238E27FC236}">
                  <a16:creationId xmlns:a16="http://schemas.microsoft.com/office/drawing/2014/main" id="{78748FDC-121F-C7A4-A72D-584F002467B0}"/>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45636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lvl="0"/>
            <a:r>
              <a:rPr lang="en-US"/>
              <a:t>Topic Modeling</a:t>
            </a:r>
          </a:p>
        </p:txBody>
      </p:sp>
      <p:sp>
        <p:nvSpPr>
          <p:cNvPr id="222" name="Google Shape;222;p14"/>
          <p:cNvSpPr txBox="1">
            <a:spLocks noGrp="1"/>
          </p:cNvSpPr>
          <p:nvPr>
            <p:ph type="subTitle" idx="1"/>
          </p:nvPr>
        </p:nvSpPr>
        <p:spPr>
          <a:xfrm>
            <a:off x="463524" y="3975449"/>
            <a:ext cx="4468693" cy="784800"/>
          </a:xfrm>
          <a:prstGeom prst="rect">
            <a:avLst/>
          </a:prstGeom>
        </p:spPr>
        <p:txBody>
          <a:bodyPr spcFirstLastPara="1" wrap="square" lIns="91425" tIns="91425" rIns="91425" bIns="91425" anchor="ctr" anchorCtr="0">
            <a:noAutofit/>
          </a:bodyPr>
          <a:lstStyle/>
          <a:p>
            <a:pPr marL="0" indent="0">
              <a:spcAft>
                <a:spcPts val="1000"/>
              </a:spcAft>
            </a:pPr>
            <a:r>
              <a:rPr lang="en-US" sz="1600"/>
              <a:t>Business Insights from Topic Modeling</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3</a:t>
            </a:r>
            <a:endParaRPr sz="3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61485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21"/>
          <p:cNvSpPr txBox="1">
            <a:spLocks noGrp="1"/>
          </p:cNvSpPr>
          <p:nvPr>
            <p:ph type="title" idx="4294967295"/>
          </p:nvPr>
        </p:nvSpPr>
        <p:spPr>
          <a:xfrm>
            <a:off x="1854857" y="1035298"/>
            <a:ext cx="5434286" cy="3072903"/>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4800">
                <a:ln w="28575">
                  <a:solidFill>
                    <a:schemeClr val="accent6"/>
                  </a:solidFill>
                </a:ln>
                <a:solidFill>
                  <a:schemeClr val="bg1"/>
                </a:solidFill>
              </a:rPr>
              <a:t>What is </a:t>
            </a:r>
            <a:br>
              <a:rPr lang="en-US" sz="4800">
                <a:ln w="28575">
                  <a:solidFill>
                    <a:schemeClr val="accent6"/>
                  </a:solidFill>
                </a:ln>
                <a:solidFill>
                  <a:schemeClr val="bg1"/>
                </a:solidFill>
              </a:rPr>
            </a:br>
            <a:r>
              <a:rPr lang="en-US" sz="4800">
                <a:ln w="28575">
                  <a:solidFill>
                    <a:schemeClr val="accent6"/>
                  </a:solidFill>
                </a:ln>
                <a:solidFill>
                  <a:schemeClr val="bg1"/>
                </a:solidFill>
              </a:rPr>
              <a:t>the </a:t>
            </a:r>
            <a:br>
              <a:rPr lang="en-US" sz="4800">
                <a:ln w="28575">
                  <a:solidFill>
                    <a:schemeClr val="accent6"/>
                  </a:solidFill>
                </a:ln>
                <a:solidFill>
                  <a:schemeClr val="bg1"/>
                </a:solidFill>
              </a:rPr>
            </a:br>
            <a:r>
              <a:rPr lang="en-US" sz="4800">
                <a:ln w="28575">
                  <a:solidFill>
                    <a:schemeClr val="accent6"/>
                  </a:solidFill>
                </a:ln>
                <a:solidFill>
                  <a:schemeClr val="bg1"/>
                </a:solidFill>
              </a:rPr>
              <a:t>Business Insights?</a:t>
            </a:r>
            <a:endParaRPr sz="4800">
              <a:ln w="28575">
                <a:solidFill>
                  <a:schemeClr val="accent6"/>
                </a:solidFill>
              </a:ln>
              <a:solidFill>
                <a:schemeClr val="bg1"/>
              </a:solidFill>
            </a:endParaRPr>
          </a:p>
        </p:txBody>
      </p:sp>
      <p:sp>
        <p:nvSpPr>
          <p:cNvPr id="315" name="Google Shape;315;p2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3840"/>
            <a:ext cx="5258400" cy="513843"/>
          </a:xfrm>
          <a:prstGeom prst="rect">
            <a:avLst/>
          </a:prstGeom>
        </p:spPr>
        <p:txBody>
          <a:bodyPr spcFirstLastPara="1" wrap="square" lIns="91425" tIns="91425" rIns="91425" bIns="91425" anchor="ctr" anchorCtr="0">
            <a:noAutofit/>
          </a:bodyPr>
          <a:lstStyle/>
          <a:p>
            <a:r>
              <a:rPr lang="en-US"/>
              <a:t>Topic Modeling – Payment (Positive Reviews)</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19" name="Google Shape;325;p22">
            <a:extLst>
              <a:ext uri="{FF2B5EF4-FFF2-40B4-BE49-F238E27FC236}">
                <a16:creationId xmlns:a16="http://schemas.microsoft.com/office/drawing/2014/main" id="{C36B2E0E-A038-3D3C-EAFB-559742CC9066}"/>
              </a:ext>
            </a:extLst>
          </p:cNvPr>
          <p:cNvGrpSpPr/>
          <p:nvPr/>
        </p:nvGrpSpPr>
        <p:grpSpPr>
          <a:xfrm>
            <a:off x="263101" y="305786"/>
            <a:ext cx="407743" cy="391135"/>
            <a:chOff x="5233525" y="4954450"/>
            <a:chExt cx="538275" cy="516350"/>
          </a:xfrm>
        </p:grpSpPr>
        <p:sp>
          <p:nvSpPr>
            <p:cNvPr id="20" name="Google Shape;326;p22">
              <a:extLst>
                <a:ext uri="{FF2B5EF4-FFF2-40B4-BE49-F238E27FC236}">
                  <a16:creationId xmlns:a16="http://schemas.microsoft.com/office/drawing/2014/main" id="{66CB8E7E-F7CB-055D-62F6-1C82A7A5A0E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p22">
              <a:extLst>
                <a:ext uri="{FF2B5EF4-FFF2-40B4-BE49-F238E27FC236}">
                  <a16:creationId xmlns:a16="http://schemas.microsoft.com/office/drawing/2014/main" id="{AD43C395-3007-0669-1A85-5CC945EF2F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p22">
              <a:extLst>
                <a:ext uri="{FF2B5EF4-FFF2-40B4-BE49-F238E27FC236}">
                  <a16:creationId xmlns:a16="http://schemas.microsoft.com/office/drawing/2014/main" id="{165D1D37-076E-F66A-EB2D-D98D0B90602D}"/>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22">
              <a:extLst>
                <a:ext uri="{FF2B5EF4-FFF2-40B4-BE49-F238E27FC236}">
                  <a16:creationId xmlns:a16="http://schemas.microsoft.com/office/drawing/2014/main" id="{A1B8E289-6C16-4CBC-35CA-69B5307D63D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22">
              <a:extLst>
                <a:ext uri="{FF2B5EF4-FFF2-40B4-BE49-F238E27FC236}">
                  <a16:creationId xmlns:a16="http://schemas.microsoft.com/office/drawing/2014/main" id="{819A2D0A-6F64-090F-0384-942E57314D9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22">
              <a:extLst>
                <a:ext uri="{FF2B5EF4-FFF2-40B4-BE49-F238E27FC236}">
                  <a16:creationId xmlns:a16="http://schemas.microsoft.com/office/drawing/2014/main" id="{3FCFC3ED-B6AB-E60D-03DC-E095D623A4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2;p22">
              <a:extLst>
                <a:ext uri="{FF2B5EF4-FFF2-40B4-BE49-F238E27FC236}">
                  <a16:creationId xmlns:a16="http://schemas.microsoft.com/office/drawing/2014/main" id="{8CB47BEF-1CA4-7995-1252-C541696641C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3;p22">
              <a:extLst>
                <a:ext uri="{FF2B5EF4-FFF2-40B4-BE49-F238E27FC236}">
                  <a16:creationId xmlns:a16="http://schemas.microsoft.com/office/drawing/2014/main" id="{CF59D3BC-6E97-CF2E-94AB-264BEFE843D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22">
              <a:extLst>
                <a:ext uri="{FF2B5EF4-FFF2-40B4-BE49-F238E27FC236}">
                  <a16:creationId xmlns:a16="http://schemas.microsoft.com/office/drawing/2014/main" id="{3EEEBE91-935A-6DB8-E04F-2EE68D379BD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22">
              <a:extLst>
                <a:ext uri="{FF2B5EF4-FFF2-40B4-BE49-F238E27FC236}">
                  <a16:creationId xmlns:a16="http://schemas.microsoft.com/office/drawing/2014/main" id="{6AADFE09-CBFA-E8A6-5970-56CFFED75D2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22">
              <a:extLst>
                <a:ext uri="{FF2B5EF4-FFF2-40B4-BE49-F238E27FC236}">
                  <a16:creationId xmlns:a16="http://schemas.microsoft.com/office/drawing/2014/main" id="{F4805F50-2EC5-C617-2087-16AE803DEAB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roup 74">
            <a:extLst>
              <a:ext uri="{FF2B5EF4-FFF2-40B4-BE49-F238E27FC236}">
                <a16:creationId xmlns:a16="http://schemas.microsoft.com/office/drawing/2014/main" id="{E251DA54-EDAC-BF51-EB93-1886CB7719A1}"/>
              </a:ext>
            </a:extLst>
          </p:cNvPr>
          <p:cNvGrpSpPr/>
          <p:nvPr/>
        </p:nvGrpSpPr>
        <p:grpSpPr>
          <a:xfrm>
            <a:off x="131651" y="1264106"/>
            <a:ext cx="3271791" cy="2006138"/>
            <a:chOff x="-1282465" y="3132567"/>
            <a:chExt cx="4061804" cy="1453638"/>
          </a:xfrm>
        </p:grpSpPr>
        <p:sp>
          <p:nvSpPr>
            <p:cNvPr id="42" name="文本框 11">
              <a:extLst>
                <a:ext uri="{FF2B5EF4-FFF2-40B4-BE49-F238E27FC236}">
                  <a16:creationId xmlns:a16="http://schemas.microsoft.com/office/drawing/2014/main" id="{F350C8AF-673B-743D-F0FA-140E33FE0733}"/>
                </a:ext>
              </a:extLst>
            </p:cNvPr>
            <p:cNvSpPr txBox="1"/>
            <p:nvPr/>
          </p:nvSpPr>
          <p:spPr>
            <a:xfrm>
              <a:off x="-1282465" y="3132567"/>
              <a:ext cx="3196392" cy="230893"/>
            </a:xfrm>
            <a:prstGeom prst="rect">
              <a:avLst/>
            </a:prstGeom>
            <a:noFill/>
          </p:spPr>
          <p:txBody>
            <a:bodyPr wrap="square" lIns="91440" tIns="45720" rIns="91440" bIns="45720" rtlCol="0" anchor="t">
              <a:spAutoFit/>
            </a:bodyPr>
            <a:lstStyle/>
            <a:p>
              <a:r>
                <a:rPr lang="en-US" altLang="zh-CN" b="1">
                  <a:solidFill>
                    <a:schemeClr val="tx1">
                      <a:lumMod val="85000"/>
                      <a:lumOff val="15000"/>
                    </a:schemeClr>
                  </a:solidFill>
                  <a:latin typeface="微软雅黑"/>
                  <a:ea typeface="微软雅黑"/>
                  <a:sym typeface="+mn-ea"/>
                </a:rPr>
                <a:t>Bank Money Transfer</a:t>
              </a:r>
              <a:endParaRPr lang="en-US" altLang="zh-CN"/>
            </a:p>
          </p:txBody>
        </p:sp>
        <p:sp>
          <p:nvSpPr>
            <p:cNvPr id="43" name="矩形 9">
              <a:extLst>
                <a:ext uri="{FF2B5EF4-FFF2-40B4-BE49-F238E27FC236}">
                  <a16:creationId xmlns:a16="http://schemas.microsoft.com/office/drawing/2014/main" id="{42B0F0E9-BB9E-2DFB-BC45-B15FC60EAB9B}"/>
                </a:ext>
              </a:extLst>
            </p:cNvPr>
            <p:cNvSpPr/>
            <p:nvPr/>
          </p:nvSpPr>
          <p:spPr>
            <a:xfrm>
              <a:off x="-1282465" y="3367065"/>
              <a:ext cx="4061804" cy="1219140"/>
            </a:xfrm>
            <a:prstGeom prst="rect">
              <a:avLst/>
            </a:prstGeom>
          </p:spPr>
          <p:txBody>
            <a:bodyPr wrap="square" lIns="91440" tIns="45720" rIns="91440" bIns="45720" anchor="t">
              <a:spAutoFit/>
            </a:bodyPr>
            <a:lstStyle/>
            <a:p>
              <a:pPr marL="171450" indent="-171450">
                <a:lnSpc>
                  <a:spcPct val="150000"/>
                </a:lnSpc>
                <a:buFont typeface="Wingdings" pitchFamily="2" charset="2"/>
                <a:buChar char="q"/>
              </a:pPr>
              <a:r>
                <a:rPr lang="en-US" altLang="zh-CN" sz="1000">
                  <a:solidFill>
                    <a:schemeClr val="tx1"/>
                  </a:solidFill>
                  <a:latin typeface="Roboto" panose="02000000000000000000" pitchFamily="2" charset="0"/>
                  <a:ea typeface="Roboto" panose="02000000000000000000" pitchFamily="2" charset="0"/>
                  <a:sym typeface="+mn-ea"/>
                </a:rPr>
                <a:t>Improve automatic money transfer features and remind customers to set up regular frequent transactions</a:t>
              </a:r>
              <a:endParaRPr lang="en-US" sz="1000">
                <a:solidFill>
                  <a:schemeClr val="tx1"/>
                </a:solidFill>
                <a:latin typeface="Roboto" panose="02000000000000000000" pitchFamily="2" charset="0"/>
                <a:ea typeface="Roboto" panose="02000000000000000000" pitchFamily="2" charset="0"/>
              </a:endParaRPr>
            </a:p>
            <a:p>
              <a:pPr marL="171450" indent="-171450">
                <a:lnSpc>
                  <a:spcPct val="150000"/>
                </a:lnSpc>
                <a:buFont typeface="Wingdings" pitchFamily="2" charset="2"/>
                <a:buChar char="q"/>
              </a:pPr>
              <a:r>
                <a:rPr lang="en-US" altLang="zh-CN" sz="1000">
                  <a:solidFill>
                    <a:schemeClr val="tx1"/>
                  </a:solidFill>
                  <a:latin typeface="Roboto" panose="02000000000000000000" pitchFamily="2" charset="0"/>
                  <a:ea typeface="Roboto" panose="02000000000000000000" pitchFamily="2" charset="0"/>
                  <a:sym typeface="+mn-ea"/>
                </a:rPr>
                <a:t>Cooperate with more banks for wider coverage of the banking system</a:t>
              </a:r>
              <a:endParaRPr lang="en-US" altLang="zh-CN" sz="1000">
                <a:solidFill>
                  <a:schemeClr val="tx1"/>
                </a:solidFill>
                <a:latin typeface="Roboto" panose="02000000000000000000" pitchFamily="2" charset="0"/>
                <a:ea typeface="Roboto" panose="02000000000000000000" pitchFamily="2" charset="0"/>
              </a:endParaRPr>
            </a:p>
            <a:p>
              <a:pPr marL="171450" indent="-171450">
                <a:lnSpc>
                  <a:spcPct val="150000"/>
                </a:lnSpc>
                <a:buFont typeface="Wingdings" pitchFamily="2" charset="2"/>
                <a:buChar char="q"/>
              </a:pPr>
              <a:r>
                <a:rPr lang="en-US" altLang="zh-CN" sz="1000">
                  <a:solidFill>
                    <a:schemeClr val="tx1"/>
                  </a:solidFill>
                  <a:latin typeface="Roboto" panose="02000000000000000000" pitchFamily="2" charset="0"/>
                  <a:ea typeface="Roboto" panose="02000000000000000000" pitchFamily="2" charset="0"/>
                  <a:sym typeface="+mn-ea"/>
                </a:rPr>
                <a:t>Decrease money processing time by enhancing telecommunications with banks</a:t>
              </a:r>
              <a:endParaRPr lang="en-US" altLang="zh-CN" sz="1000">
                <a:solidFill>
                  <a:schemeClr val="tx1"/>
                </a:solidFill>
                <a:latin typeface="Roboto" panose="02000000000000000000" pitchFamily="2" charset="0"/>
                <a:ea typeface="Roboto" panose="02000000000000000000" pitchFamily="2" charset="0"/>
              </a:endParaRPr>
            </a:p>
          </p:txBody>
        </p:sp>
      </p:grpSp>
      <p:grpSp>
        <p:nvGrpSpPr>
          <p:cNvPr id="47" name="Group 74">
            <a:extLst>
              <a:ext uri="{FF2B5EF4-FFF2-40B4-BE49-F238E27FC236}">
                <a16:creationId xmlns:a16="http://schemas.microsoft.com/office/drawing/2014/main" id="{AAB100CB-3754-3B06-DCAD-B82223EF8C17}"/>
              </a:ext>
            </a:extLst>
          </p:cNvPr>
          <p:cNvGrpSpPr/>
          <p:nvPr/>
        </p:nvGrpSpPr>
        <p:grpSpPr>
          <a:xfrm>
            <a:off x="5611764" y="1264106"/>
            <a:ext cx="3400585" cy="836926"/>
            <a:chOff x="-2011199" y="2888269"/>
            <a:chExt cx="6821883" cy="606429"/>
          </a:xfrm>
        </p:grpSpPr>
        <p:sp>
          <p:nvSpPr>
            <p:cNvPr id="48" name="文本框 11">
              <a:extLst>
                <a:ext uri="{FF2B5EF4-FFF2-40B4-BE49-F238E27FC236}">
                  <a16:creationId xmlns:a16="http://schemas.microsoft.com/office/drawing/2014/main" id="{B5F8A2B5-1015-9B61-3B7F-776C871B8723}"/>
                </a:ext>
              </a:extLst>
            </p:cNvPr>
            <p:cNvSpPr txBox="1"/>
            <p:nvPr/>
          </p:nvSpPr>
          <p:spPr>
            <a:xfrm>
              <a:off x="-2011199" y="2888269"/>
              <a:ext cx="6821883" cy="223013"/>
            </a:xfrm>
            <a:prstGeom prst="rect">
              <a:avLst/>
            </a:prstGeom>
            <a:noFill/>
          </p:spPr>
          <p:txBody>
            <a:bodyPr wrap="square" lIns="91440" tIns="45720" rIns="91440" bIns="45720" rtlCol="0" anchor="t">
              <a:spAutoFit/>
            </a:bodyPr>
            <a:lstStyle/>
            <a:p>
              <a:r>
                <a:rPr lang="en-US" altLang="zh-CN" b="1">
                  <a:solidFill>
                    <a:schemeClr val="tx1">
                      <a:lumMod val="85000"/>
                      <a:lumOff val="15000"/>
                    </a:schemeClr>
                  </a:solidFill>
                  <a:latin typeface="Roboto" panose="02000000000000000000" pitchFamily="2" charset="0"/>
                  <a:ea typeface="Roboto" panose="02000000000000000000" pitchFamily="2" charset="0"/>
                </a:rPr>
                <a:t>Easy Features &amp; User Friendly Interface</a:t>
              </a:r>
            </a:p>
          </p:txBody>
        </p:sp>
        <p:sp>
          <p:nvSpPr>
            <p:cNvPr id="49" name="矩形 9">
              <a:extLst>
                <a:ext uri="{FF2B5EF4-FFF2-40B4-BE49-F238E27FC236}">
                  <a16:creationId xmlns:a16="http://schemas.microsoft.com/office/drawing/2014/main" id="{34D2B7C8-85F6-7494-11AF-AC90A15E7A93}"/>
                </a:ext>
              </a:extLst>
            </p:cNvPr>
            <p:cNvSpPr/>
            <p:nvPr/>
          </p:nvSpPr>
          <p:spPr>
            <a:xfrm>
              <a:off x="-1954318" y="3111860"/>
              <a:ext cx="6563511" cy="382838"/>
            </a:xfrm>
            <a:prstGeom prst="rect">
              <a:avLst/>
            </a:prstGeom>
          </p:spPr>
          <p:txBody>
            <a:bodyPr wrap="square" lIns="91440" tIns="45720" rIns="91440" bIns="45720" anchor="t">
              <a:spAutoFit/>
            </a:bodyPr>
            <a:lstStyle/>
            <a:p>
              <a:pPr marL="283210" indent="-285750">
                <a:lnSpc>
                  <a:spcPct val="150000"/>
                </a:lnSpc>
                <a:buFont typeface="Wingdings" pitchFamily="2" charset="2"/>
                <a:buChar char="q"/>
                <a:defRPr/>
              </a:pPr>
              <a:r>
                <a:rPr lang="en-US" altLang="zh-CN" sz="1000">
                  <a:solidFill>
                    <a:schemeClr val="tx1"/>
                  </a:solidFill>
                  <a:latin typeface="Roboto" panose="02000000000000000000" pitchFamily="2" charset="0"/>
                  <a:ea typeface="Roboto" panose="02000000000000000000" pitchFamily="2" charset="0"/>
                  <a:sym typeface="+mn-ea"/>
                </a:rPr>
                <a:t>Stick to intuitive and simple design styles and user-friendly interfaces</a:t>
              </a:r>
            </a:p>
          </p:txBody>
        </p:sp>
      </p:grpSp>
      <p:grpSp>
        <p:nvGrpSpPr>
          <p:cNvPr id="6" name="Group 74">
            <a:extLst>
              <a:ext uri="{FF2B5EF4-FFF2-40B4-BE49-F238E27FC236}">
                <a16:creationId xmlns:a16="http://schemas.microsoft.com/office/drawing/2014/main" id="{F71D50D5-B716-DFEB-6D58-F5390B57AC60}"/>
              </a:ext>
            </a:extLst>
          </p:cNvPr>
          <p:cNvGrpSpPr/>
          <p:nvPr/>
        </p:nvGrpSpPr>
        <p:grpSpPr>
          <a:xfrm>
            <a:off x="1600895" y="3804237"/>
            <a:ext cx="5938150" cy="777213"/>
            <a:chOff x="-7062019" y="3018033"/>
            <a:chExt cx="10684318" cy="563163"/>
          </a:xfrm>
        </p:grpSpPr>
        <p:sp>
          <p:nvSpPr>
            <p:cNvPr id="38" name="文本框 11">
              <a:extLst>
                <a:ext uri="{FF2B5EF4-FFF2-40B4-BE49-F238E27FC236}">
                  <a16:creationId xmlns:a16="http://schemas.microsoft.com/office/drawing/2014/main" id="{FCE44642-A884-170C-8867-82056C358DEF}"/>
                </a:ext>
              </a:extLst>
            </p:cNvPr>
            <p:cNvSpPr txBox="1"/>
            <p:nvPr/>
          </p:nvSpPr>
          <p:spPr>
            <a:xfrm>
              <a:off x="-5990975" y="3018033"/>
              <a:ext cx="8542229" cy="223013"/>
            </a:xfrm>
            <a:prstGeom prst="rect">
              <a:avLst/>
            </a:prstGeom>
            <a:noFill/>
          </p:spPr>
          <p:txBody>
            <a:bodyPr wrap="square" lIns="91440" tIns="45720" rIns="91440" bIns="45720" rtlCol="0" anchor="t">
              <a:spAutoFit/>
            </a:bodyPr>
            <a:lstStyle/>
            <a:p>
              <a:pPr algn="ctr"/>
              <a:r>
                <a:rPr lang="en-US" altLang="zh-CN" b="1">
                  <a:solidFill>
                    <a:schemeClr val="tx1">
                      <a:lumMod val="85000"/>
                      <a:lumOff val="15000"/>
                    </a:schemeClr>
                  </a:solidFill>
                  <a:latin typeface="Roboto" panose="02000000000000000000" pitchFamily="2" charset="0"/>
                  <a:ea typeface="Roboto" panose="02000000000000000000" pitchFamily="2" charset="0"/>
                </a:rPr>
                <a:t>Sending Money</a:t>
              </a:r>
              <a:endParaRPr lang="en-US" altLang="zh-CN" sz="1400" b="1">
                <a:solidFill>
                  <a:schemeClr val="tx1">
                    <a:lumMod val="85000"/>
                    <a:lumOff val="15000"/>
                  </a:schemeClr>
                </a:solidFill>
                <a:latin typeface="Roboto" panose="02000000000000000000" pitchFamily="2" charset="0"/>
                <a:ea typeface="Roboto" panose="02000000000000000000" pitchFamily="2" charset="0"/>
              </a:endParaRPr>
            </a:p>
          </p:txBody>
        </p:sp>
        <p:sp>
          <p:nvSpPr>
            <p:cNvPr id="39" name="矩形 9">
              <a:extLst>
                <a:ext uri="{FF2B5EF4-FFF2-40B4-BE49-F238E27FC236}">
                  <a16:creationId xmlns:a16="http://schemas.microsoft.com/office/drawing/2014/main" id="{46021FEF-0673-4D25-0901-50828334E500}"/>
                </a:ext>
              </a:extLst>
            </p:cNvPr>
            <p:cNvSpPr/>
            <p:nvPr/>
          </p:nvSpPr>
          <p:spPr>
            <a:xfrm>
              <a:off x="-7062019" y="3198357"/>
              <a:ext cx="10684318" cy="382839"/>
            </a:xfrm>
            <a:prstGeom prst="rect">
              <a:avLst/>
            </a:prstGeom>
          </p:spPr>
          <p:txBody>
            <a:bodyPr wrap="square" lIns="91440" tIns="45720" rIns="91440" bIns="45720" anchor="t">
              <a:spAutoFit/>
            </a:bodyPr>
            <a:lstStyle/>
            <a:p>
              <a:pPr marL="283210" indent="-285750">
                <a:lnSpc>
                  <a:spcPct val="150000"/>
                </a:lnSpc>
                <a:buFont typeface="Wingdings" pitchFamily="2" charset="2"/>
                <a:buChar char="q"/>
              </a:pPr>
              <a:r>
                <a:rPr lang="en-US" altLang="zh-CN" sz="1000">
                  <a:solidFill>
                    <a:schemeClr val="tx1"/>
                  </a:solidFill>
                  <a:latin typeface="Roboto" panose="02000000000000000000" pitchFamily="2" charset="0"/>
                  <a:ea typeface="Roboto" panose="02000000000000000000" pitchFamily="2" charset="0"/>
                  <a:sym typeface="+mn-ea"/>
                </a:rPr>
                <a:t>Use fraud analytics algorithms to detect transaction anomaly and ensure transaction safety</a:t>
              </a:r>
            </a:p>
            <a:p>
              <a:pPr marL="283210" indent="-285750">
                <a:lnSpc>
                  <a:spcPct val="150000"/>
                </a:lnSpc>
                <a:buFont typeface="Wingdings" pitchFamily="2" charset="2"/>
                <a:buChar char="q"/>
              </a:pPr>
              <a:r>
                <a:rPr lang="en-US" altLang="zh-CN" sz="1000">
                  <a:solidFill>
                    <a:schemeClr val="tx1"/>
                  </a:solidFill>
                  <a:latin typeface="Roboto" panose="02000000000000000000" pitchFamily="2" charset="0"/>
                  <a:ea typeface="Roboto" panose="02000000000000000000" pitchFamily="2" charset="0"/>
                  <a:sym typeface="+mn-ea"/>
                </a:rPr>
                <a:t>Expand identity verification methods including username, phone numbers, email, etc.</a:t>
              </a:r>
              <a:endParaRPr lang="en-US" altLang="zh-CN" sz="1000">
                <a:solidFill>
                  <a:schemeClr val="tx1"/>
                </a:solidFill>
                <a:latin typeface="Roboto" panose="02000000000000000000" pitchFamily="2" charset="0"/>
                <a:ea typeface="Roboto" panose="02000000000000000000" pitchFamily="2" charset="0"/>
              </a:endParaRPr>
            </a:p>
          </p:txBody>
        </p:sp>
      </p:grpSp>
      <p:grpSp>
        <p:nvGrpSpPr>
          <p:cNvPr id="5" name="Group 4">
            <a:extLst>
              <a:ext uri="{FF2B5EF4-FFF2-40B4-BE49-F238E27FC236}">
                <a16:creationId xmlns:a16="http://schemas.microsoft.com/office/drawing/2014/main" id="{03F8A0A8-7380-C5FB-59BC-3A30FC2D0A43}"/>
              </a:ext>
            </a:extLst>
          </p:cNvPr>
          <p:cNvGrpSpPr/>
          <p:nvPr/>
        </p:nvGrpSpPr>
        <p:grpSpPr>
          <a:xfrm>
            <a:off x="3630309" y="1531359"/>
            <a:ext cx="1883381" cy="2070192"/>
            <a:chOff x="3300734" y="1476598"/>
            <a:chExt cx="1883381" cy="2070192"/>
          </a:xfrm>
        </p:grpSpPr>
        <p:sp>
          <p:nvSpPr>
            <p:cNvPr id="3" name="Isosceles Triangle 2">
              <a:extLst>
                <a:ext uri="{FF2B5EF4-FFF2-40B4-BE49-F238E27FC236}">
                  <a16:creationId xmlns:a16="http://schemas.microsoft.com/office/drawing/2014/main" id="{74081446-06AC-D504-570A-6B5DF696C731}"/>
                </a:ext>
              </a:extLst>
            </p:cNvPr>
            <p:cNvSpPr/>
            <p:nvPr/>
          </p:nvSpPr>
          <p:spPr>
            <a:xfrm>
              <a:off x="3307724" y="1596742"/>
              <a:ext cx="1865343" cy="1521481"/>
            </a:xfrm>
            <a:prstGeom prst="triangle">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4" name="文本框 11">
              <a:extLst>
                <a:ext uri="{FF2B5EF4-FFF2-40B4-BE49-F238E27FC236}">
                  <a16:creationId xmlns:a16="http://schemas.microsoft.com/office/drawing/2014/main" id="{B47C9EA0-3219-914A-5D84-E475330CE5E4}"/>
                </a:ext>
              </a:extLst>
            </p:cNvPr>
            <p:cNvSpPr txBox="1"/>
            <p:nvPr/>
          </p:nvSpPr>
          <p:spPr>
            <a:xfrm>
              <a:off x="3641683" y="2105488"/>
              <a:ext cx="1226265" cy="954107"/>
            </a:xfrm>
            <a:prstGeom prst="rect">
              <a:avLst/>
            </a:prstGeom>
            <a:noFill/>
            <a:ln>
              <a:noFill/>
            </a:ln>
          </p:spPr>
          <p:txBody>
            <a:bodyPr wrap="square" lIns="91440" tIns="45720" rIns="91440" bIns="45720" rtlCol="0" anchor="t">
              <a:spAutoFit/>
            </a:bodyPr>
            <a:lstStyle/>
            <a:p>
              <a:pPr algn="ctr"/>
              <a:r>
                <a:rPr lang="en-US" altLang="zh-CN" b="1">
                  <a:solidFill>
                    <a:schemeClr val="bg1"/>
                  </a:solidFill>
                  <a:latin typeface="Roboto" panose="02000000000000000000" pitchFamily="2" charset="0"/>
                  <a:ea typeface="Roboto" panose="02000000000000000000" pitchFamily="2" charset="0"/>
                  <a:sym typeface="+mn-ea"/>
                </a:rPr>
                <a:t>Positive</a:t>
              </a:r>
            </a:p>
            <a:p>
              <a:pPr algn="ctr"/>
              <a:r>
                <a:rPr lang="en-US" altLang="zh-CN" b="1">
                  <a:solidFill>
                    <a:schemeClr val="bg1"/>
                  </a:solidFill>
                  <a:latin typeface="Roboto" panose="02000000000000000000" pitchFamily="2" charset="0"/>
                  <a:ea typeface="Roboto" panose="02000000000000000000" pitchFamily="2" charset="0"/>
                  <a:sym typeface="+mn-ea"/>
                </a:rPr>
                <a:t>Aspects</a:t>
              </a:r>
            </a:p>
            <a:p>
              <a:pPr algn="ctr"/>
              <a:r>
                <a:rPr lang="en-US" altLang="zh-CN" b="1">
                  <a:solidFill>
                    <a:schemeClr val="bg1"/>
                  </a:solidFill>
                  <a:latin typeface="Roboto" panose="02000000000000000000" pitchFamily="2" charset="0"/>
                  <a:ea typeface="Roboto" panose="02000000000000000000" pitchFamily="2" charset="0"/>
                  <a:sym typeface="+mn-ea"/>
                </a:rPr>
                <a:t>&amp; </a:t>
              </a:r>
            </a:p>
            <a:p>
              <a:pPr algn="ctr"/>
              <a:r>
                <a:rPr lang="en-US" altLang="zh-CN" b="1">
                  <a:solidFill>
                    <a:schemeClr val="bg1"/>
                  </a:solidFill>
                  <a:latin typeface="Roboto" panose="02000000000000000000" pitchFamily="2" charset="0"/>
                  <a:ea typeface="Roboto" panose="02000000000000000000" pitchFamily="2" charset="0"/>
                  <a:sym typeface="+mn-ea"/>
                </a:rPr>
                <a:t>Reasons</a:t>
              </a:r>
              <a:endParaRPr lang="en-US" altLang="zh-CN">
                <a:solidFill>
                  <a:schemeClr val="bg1"/>
                </a:solidFill>
                <a:latin typeface="Roboto" panose="02000000000000000000" pitchFamily="2" charset="0"/>
                <a:ea typeface="Roboto" panose="02000000000000000000" pitchFamily="2" charset="0"/>
              </a:endParaRPr>
            </a:p>
          </p:txBody>
        </p:sp>
        <p:sp>
          <p:nvSpPr>
            <p:cNvPr id="2" name="矩形 1">
              <a:extLst>
                <a:ext uri="{FF2B5EF4-FFF2-40B4-BE49-F238E27FC236}">
                  <a16:creationId xmlns:a16="http://schemas.microsoft.com/office/drawing/2014/main" id="{C18DFB67-7265-25DB-9E7A-D64E61A429A7}"/>
                </a:ext>
              </a:extLst>
            </p:cNvPr>
            <p:cNvSpPr/>
            <p:nvPr/>
          </p:nvSpPr>
          <p:spPr>
            <a:xfrm rot="1875745">
              <a:off x="3300734" y="1480791"/>
              <a:ext cx="55515" cy="123462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1">
              <a:extLst>
                <a:ext uri="{FF2B5EF4-FFF2-40B4-BE49-F238E27FC236}">
                  <a16:creationId xmlns:a16="http://schemas.microsoft.com/office/drawing/2014/main" id="{B32C4F2B-3E6F-BCAD-EC5D-D7F12D6D1CED}"/>
                </a:ext>
              </a:extLst>
            </p:cNvPr>
            <p:cNvSpPr/>
            <p:nvPr/>
          </p:nvSpPr>
          <p:spPr>
            <a:xfrm rot="8835905" flipH="1">
              <a:off x="5138396" y="1476598"/>
              <a:ext cx="45719" cy="123462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
              <a:extLst>
                <a:ext uri="{FF2B5EF4-FFF2-40B4-BE49-F238E27FC236}">
                  <a16:creationId xmlns:a16="http://schemas.microsoft.com/office/drawing/2014/main" id="{77F3C70F-24AA-77DB-2796-6274EBAE0C2F}"/>
                </a:ext>
              </a:extLst>
            </p:cNvPr>
            <p:cNvSpPr/>
            <p:nvPr/>
          </p:nvSpPr>
          <p:spPr>
            <a:xfrm rot="5400000" flipH="1">
              <a:off x="4241667" y="2906616"/>
              <a:ext cx="45719" cy="123462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826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3840"/>
            <a:ext cx="5258400" cy="513843"/>
          </a:xfrm>
          <a:prstGeom prst="rect">
            <a:avLst/>
          </a:prstGeom>
        </p:spPr>
        <p:txBody>
          <a:bodyPr spcFirstLastPara="1" wrap="square" lIns="91425" tIns="91425" rIns="91425" bIns="91425" anchor="ctr" anchorCtr="0">
            <a:noAutofit/>
          </a:bodyPr>
          <a:lstStyle/>
          <a:p>
            <a:r>
              <a:rPr lang="en-US"/>
              <a:t>Topic Modeling – Payment (Negative Reviews)</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19" name="Google Shape;325;p22">
            <a:extLst>
              <a:ext uri="{FF2B5EF4-FFF2-40B4-BE49-F238E27FC236}">
                <a16:creationId xmlns:a16="http://schemas.microsoft.com/office/drawing/2014/main" id="{C36B2E0E-A038-3D3C-EAFB-559742CC9066}"/>
              </a:ext>
            </a:extLst>
          </p:cNvPr>
          <p:cNvGrpSpPr/>
          <p:nvPr/>
        </p:nvGrpSpPr>
        <p:grpSpPr>
          <a:xfrm>
            <a:off x="263101" y="305786"/>
            <a:ext cx="407743" cy="391135"/>
            <a:chOff x="5233525" y="4954450"/>
            <a:chExt cx="538275" cy="516350"/>
          </a:xfrm>
        </p:grpSpPr>
        <p:sp>
          <p:nvSpPr>
            <p:cNvPr id="20" name="Google Shape;326;p22">
              <a:extLst>
                <a:ext uri="{FF2B5EF4-FFF2-40B4-BE49-F238E27FC236}">
                  <a16:creationId xmlns:a16="http://schemas.microsoft.com/office/drawing/2014/main" id="{66CB8E7E-F7CB-055D-62F6-1C82A7A5A0E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p22">
              <a:extLst>
                <a:ext uri="{FF2B5EF4-FFF2-40B4-BE49-F238E27FC236}">
                  <a16:creationId xmlns:a16="http://schemas.microsoft.com/office/drawing/2014/main" id="{AD43C395-3007-0669-1A85-5CC945EF2F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p22">
              <a:extLst>
                <a:ext uri="{FF2B5EF4-FFF2-40B4-BE49-F238E27FC236}">
                  <a16:creationId xmlns:a16="http://schemas.microsoft.com/office/drawing/2014/main" id="{165D1D37-076E-F66A-EB2D-D98D0B90602D}"/>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22">
              <a:extLst>
                <a:ext uri="{FF2B5EF4-FFF2-40B4-BE49-F238E27FC236}">
                  <a16:creationId xmlns:a16="http://schemas.microsoft.com/office/drawing/2014/main" id="{A1B8E289-6C16-4CBC-35CA-69B5307D63D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22">
              <a:extLst>
                <a:ext uri="{FF2B5EF4-FFF2-40B4-BE49-F238E27FC236}">
                  <a16:creationId xmlns:a16="http://schemas.microsoft.com/office/drawing/2014/main" id="{819A2D0A-6F64-090F-0384-942E57314D9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22">
              <a:extLst>
                <a:ext uri="{FF2B5EF4-FFF2-40B4-BE49-F238E27FC236}">
                  <a16:creationId xmlns:a16="http://schemas.microsoft.com/office/drawing/2014/main" id="{3FCFC3ED-B6AB-E60D-03DC-E095D623A4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2;p22">
              <a:extLst>
                <a:ext uri="{FF2B5EF4-FFF2-40B4-BE49-F238E27FC236}">
                  <a16:creationId xmlns:a16="http://schemas.microsoft.com/office/drawing/2014/main" id="{8CB47BEF-1CA4-7995-1252-C541696641C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3;p22">
              <a:extLst>
                <a:ext uri="{FF2B5EF4-FFF2-40B4-BE49-F238E27FC236}">
                  <a16:creationId xmlns:a16="http://schemas.microsoft.com/office/drawing/2014/main" id="{CF59D3BC-6E97-CF2E-94AB-264BEFE843D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22">
              <a:extLst>
                <a:ext uri="{FF2B5EF4-FFF2-40B4-BE49-F238E27FC236}">
                  <a16:creationId xmlns:a16="http://schemas.microsoft.com/office/drawing/2014/main" id="{3EEEBE91-935A-6DB8-E04F-2EE68D379BD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22">
              <a:extLst>
                <a:ext uri="{FF2B5EF4-FFF2-40B4-BE49-F238E27FC236}">
                  <a16:creationId xmlns:a16="http://schemas.microsoft.com/office/drawing/2014/main" id="{6AADFE09-CBFA-E8A6-5970-56CFFED75D2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22">
              <a:extLst>
                <a:ext uri="{FF2B5EF4-FFF2-40B4-BE49-F238E27FC236}">
                  <a16:creationId xmlns:a16="http://schemas.microsoft.com/office/drawing/2014/main" id="{F4805F50-2EC5-C617-2087-16AE803DEAB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0852BF93-FD8A-363F-7BBD-9A49DAA583B5}"/>
              </a:ext>
            </a:extLst>
          </p:cNvPr>
          <p:cNvGrpSpPr/>
          <p:nvPr/>
        </p:nvGrpSpPr>
        <p:grpSpPr>
          <a:xfrm>
            <a:off x="3253603" y="1544866"/>
            <a:ext cx="2636794" cy="2657070"/>
            <a:chOff x="3090574" y="1539967"/>
            <a:chExt cx="2636794" cy="2657070"/>
          </a:xfrm>
        </p:grpSpPr>
        <p:sp>
          <p:nvSpPr>
            <p:cNvPr id="31" name="椭圆 30">
              <a:extLst>
                <a:ext uri="{FF2B5EF4-FFF2-40B4-BE49-F238E27FC236}">
                  <a16:creationId xmlns:a16="http://schemas.microsoft.com/office/drawing/2014/main" id="{12D8B947-B505-AF88-9989-FB6859296A03}"/>
                </a:ext>
              </a:extLst>
            </p:cNvPr>
            <p:cNvSpPr/>
            <p:nvPr/>
          </p:nvSpPr>
          <p:spPr>
            <a:xfrm>
              <a:off x="3592753" y="2082852"/>
              <a:ext cx="1600567" cy="16011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任意多边形 24">
              <a:extLst>
                <a:ext uri="{FF2B5EF4-FFF2-40B4-BE49-F238E27FC236}">
                  <a16:creationId xmlns:a16="http://schemas.microsoft.com/office/drawing/2014/main" id="{424CDAF9-E040-B21E-8E2B-7381DF71BCAC}"/>
                </a:ext>
              </a:extLst>
            </p:cNvPr>
            <p:cNvSpPr/>
            <p:nvPr/>
          </p:nvSpPr>
          <p:spPr>
            <a:xfrm>
              <a:off x="3107468" y="1539967"/>
              <a:ext cx="1051596" cy="1060054"/>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3" name="任意多边形 25">
              <a:extLst>
                <a:ext uri="{FF2B5EF4-FFF2-40B4-BE49-F238E27FC236}">
                  <a16:creationId xmlns:a16="http://schemas.microsoft.com/office/drawing/2014/main" id="{77650462-BCDA-4CE6-7590-87D4DF5054B3}"/>
                </a:ext>
              </a:extLst>
            </p:cNvPr>
            <p:cNvSpPr/>
            <p:nvPr/>
          </p:nvSpPr>
          <p:spPr>
            <a:xfrm rot="5400000">
              <a:off x="4663291" y="1535943"/>
              <a:ext cx="1060053" cy="1068101"/>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4" name="任意多边形 28">
              <a:extLst>
                <a:ext uri="{FF2B5EF4-FFF2-40B4-BE49-F238E27FC236}">
                  <a16:creationId xmlns:a16="http://schemas.microsoft.com/office/drawing/2014/main" id="{1B62366A-A1AD-3780-045D-D4D83B2B4DB8}"/>
                </a:ext>
              </a:extLst>
            </p:cNvPr>
            <p:cNvSpPr/>
            <p:nvPr/>
          </p:nvSpPr>
          <p:spPr>
            <a:xfrm rot="10800000">
              <a:off x="4675773" y="3136983"/>
              <a:ext cx="1051595" cy="1060053"/>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5" name="任意多边形 29">
              <a:extLst>
                <a:ext uri="{FF2B5EF4-FFF2-40B4-BE49-F238E27FC236}">
                  <a16:creationId xmlns:a16="http://schemas.microsoft.com/office/drawing/2014/main" id="{224D7DB4-4513-9EAF-7469-C053CE0B3CB7}"/>
                </a:ext>
              </a:extLst>
            </p:cNvPr>
            <p:cNvSpPr/>
            <p:nvPr/>
          </p:nvSpPr>
          <p:spPr>
            <a:xfrm rot="16200000">
              <a:off x="3094598" y="3132958"/>
              <a:ext cx="1060055" cy="1068104"/>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0" name="文本框 39">
              <a:extLst>
                <a:ext uri="{FF2B5EF4-FFF2-40B4-BE49-F238E27FC236}">
                  <a16:creationId xmlns:a16="http://schemas.microsoft.com/office/drawing/2014/main" id="{589FCB86-3E50-8C95-D2E6-5B3972073825}"/>
                </a:ext>
              </a:extLst>
            </p:cNvPr>
            <p:cNvSpPr txBox="1"/>
            <p:nvPr/>
          </p:nvSpPr>
          <p:spPr>
            <a:xfrm>
              <a:off x="3469145" y="2514092"/>
              <a:ext cx="1879270" cy="738664"/>
            </a:xfrm>
            <a:prstGeom prst="rect">
              <a:avLst/>
            </a:prstGeom>
            <a:noFill/>
            <a:ln>
              <a:noFill/>
            </a:ln>
          </p:spPr>
          <p:txBody>
            <a:bodyPr wrap="square" rtlCol="0">
              <a:spAutoFit/>
            </a:bodyPr>
            <a:lstStyle/>
            <a:p>
              <a:pPr algn="ctr"/>
              <a:r>
                <a:rPr lang="en-US" altLang="zh-CN" b="1">
                  <a:solidFill>
                    <a:schemeClr val="bg1"/>
                  </a:solidFill>
                  <a:latin typeface="Roboto" panose="02000000000000000000" pitchFamily="2" charset="0"/>
                  <a:ea typeface="Roboto" panose="02000000000000000000" pitchFamily="2" charset="0"/>
                </a:rPr>
                <a:t>Negative Aspects</a:t>
              </a:r>
            </a:p>
            <a:p>
              <a:pPr algn="ctr"/>
              <a:r>
                <a:rPr lang="en-US" altLang="zh-CN" b="1">
                  <a:solidFill>
                    <a:schemeClr val="bg1"/>
                  </a:solidFill>
                  <a:latin typeface="Roboto" panose="02000000000000000000" pitchFamily="2" charset="0"/>
                  <a:ea typeface="Roboto" panose="02000000000000000000" pitchFamily="2" charset="0"/>
                </a:rPr>
                <a:t>&amp;</a:t>
              </a:r>
            </a:p>
            <a:p>
              <a:pPr algn="ctr"/>
              <a:r>
                <a:rPr lang="en-US" altLang="zh-CN" b="1">
                  <a:solidFill>
                    <a:schemeClr val="bg1"/>
                  </a:solidFill>
                  <a:latin typeface="Roboto" panose="02000000000000000000" pitchFamily="2" charset="0"/>
                  <a:ea typeface="Roboto" panose="02000000000000000000" pitchFamily="2" charset="0"/>
                </a:rPr>
                <a:t>Solutions</a:t>
              </a:r>
              <a:endParaRPr lang="zh-CN" altLang="en-US" b="1">
                <a:solidFill>
                  <a:schemeClr val="bg1"/>
                </a:solidFill>
                <a:latin typeface="Roboto" panose="02000000000000000000" pitchFamily="2" charset="0"/>
                <a:ea typeface="微软雅黑" panose="020B0503020204020204" charset="-122"/>
              </a:endParaRPr>
            </a:p>
          </p:txBody>
        </p:sp>
      </p:grpSp>
      <p:grpSp>
        <p:nvGrpSpPr>
          <p:cNvPr id="41" name="Group 74">
            <a:extLst>
              <a:ext uri="{FF2B5EF4-FFF2-40B4-BE49-F238E27FC236}">
                <a16:creationId xmlns:a16="http://schemas.microsoft.com/office/drawing/2014/main" id="{E251DA54-EDAC-BF51-EB93-1886CB7719A1}"/>
              </a:ext>
            </a:extLst>
          </p:cNvPr>
          <p:cNvGrpSpPr/>
          <p:nvPr/>
        </p:nvGrpSpPr>
        <p:grpSpPr>
          <a:xfrm>
            <a:off x="5914061" y="1125587"/>
            <a:ext cx="3077918" cy="1408551"/>
            <a:chOff x="-1282465" y="2984351"/>
            <a:chExt cx="4061804" cy="1020628"/>
          </a:xfrm>
        </p:grpSpPr>
        <p:sp>
          <p:nvSpPr>
            <p:cNvPr id="42" name="文本框 11">
              <a:extLst>
                <a:ext uri="{FF2B5EF4-FFF2-40B4-BE49-F238E27FC236}">
                  <a16:creationId xmlns:a16="http://schemas.microsoft.com/office/drawing/2014/main" id="{F350C8AF-673B-743D-F0FA-140E33FE0733}"/>
                </a:ext>
              </a:extLst>
            </p:cNvPr>
            <p:cNvSpPr txBox="1"/>
            <p:nvPr/>
          </p:nvSpPr>
          <p:spPr>
            <a:xfrm>
              <a:off x="-1282465" y="2984351"/>
              <a:ext cx="3196392" cy="230893"/>
            </a:xfrm>
            <a:prstGeom prst="rect">
              <a:avLst/>
            </a:prstGeom>
            <a:noFill/>
          </p:spPr>
          <p:txBody>
            <a:bodyPr wrap="square" rtlCol="0">
              <a:spAutoFit/>
            </a:bodyPr>
            <a:lstStyle/>
            <a:p>
              <a:pPr algn="l"/>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Bank Account Update</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43" name="矩形 9">
              <a:extLst>
                <a:ext uri="{FF2B5EF4-FFF2-40B4-BE49-F238E27FC236}">
                  <a16:creationId xmlns:a16="http://schemas.microsoft.com/office/drawing/2014/main" id="{42B0F0E9-BB9E-2DFB-BC45-B15FC60EAB9B}"/>
                </a:ext>
              </a:extLst>
            </p:cNvPr>
            <p:cNvSpPr/>
            <p:nvPr/>
          </p:nvSpPr>
          <p:spPr>
            <a:xfrm>
              <a:off x="-1282465" y="3204036"/>
              <a:ext cx="4061804" cy="800943"/>
            </a:xfrm>
            <a:prstGeom prst="rect">
              <a:avLst/>
            </a:prstGeom>
          </p:spPr>
          <p:txBody>
            <a:bodyPr wrap="square">
              <a:spAutoFit/>
            </a:bodyPr>
            <a:lstStyle/>
            <a:p>
              <a:pPr marL="283210" indent="-285750">
                <a:lnSpc>
                  <a:spcPct val="150000"/>
                </a:lnSpc>
                <a:buFont typeface="Wingdings" pitchFamily="2" charset="2"/>
                <a:buChar char="q"/>
                <a:defRPr/>
              </a:pPr>
              <a:r>
                <a:rPr lang="en-US" altLang="zh-CN" sz="900">
                  <a:solidFill>
                    <a:schemeClr val="tx1"/>
                  </a:solidFill>
                  <a:latin typeface="Roboto" panose="02000000000000000000" pitchFamily="2" charset="0"/>
                  <a:ea typeface="Roboto" panose="02000000000000000000" pitchFamily="2" charset="0"/>
                  <a:sym typeface="+mn-ea"/>
                </a:rPr>
                <a:t>Adjust transaction fee according to the estimated time between payment applications and bank accounts</a:t>
              </a:r>
            </a:p>
            <a:p>
              <a:pPr marL="283210" indent="-285750">
                <a:lnSpc>
                  <a:spcPct val="150000"/>
                </a:lnSpc>
                <a:buFont typeface="Wingdings" pitchFamily="2" charset="2"/>
                <a:buChar char="q"/>
                <a:defRPr/>
              </a:pPr>
              <a:r>
                <a:rPr lang="en-US" altLang="zh-CN" sz="900">
                  <a:solidFill>
                    <a:schemeClr val="tx1"/>
                  </a:solidFill>
                  <a:latin typeface="Roboto" panose="02000000000000000000" pitchFamily="2" charset="0"/>
                  <a:ea typeface="Roboto" panose="02000000000000000000" pitchFamily="2" charset="0"/>
                  <a:sym typeface="+mn-ea"/>
                </a:rPr>
                <a:t>Add email and text notification features to notify customers of the current stage of transactions</a:t>
              </a:r>
            </a:p>
          </p:txBody>
        </p:sp>
      </p:grpSp>
      <p:grpSp>
        <p:nvGrpSpPr>
          <p:cNvPr id="44" name="Group 74">
            <a:extLst>
              <a:ext uri="{FF2B5EF4-FFF2-40B4-BE49-F238E27FC236}">
                <a16:creationId xmlns:a16="http://schemas.microsoft.com/office/drawing/2014/main" id="{B31A1750-8CC0-B9F9-9E0E-992B9343C930}"/>
              </a:ext>
            </a:extLst>
          </p:cNvPr>
          <p:cNvGrpSpPr/>
          <p:nvPr/>
        </p:nvGrpSpPr>
        <p:grpSpPr>
          <a:xfrm>
            <a:off x="5914061" y="3305841"/>
            <a:ext cx="3229939" cy="999895"/>
            <a:chOff x="-1391143" y="3198522"/>
            <a:chExt cx="4262420" cy="724519"/>
          </a:xfrm>
        </p:grpSpPr>
        <p:sp>
          <p:nvSpPr>
            <p:cNvPr id="45" name="文本框 11">
              <a:extLst>
                <a:ext uri="{FF2B5EF4-FFF2-40B4-BE49-F238E27FC236}">
                  <a16:creationId xmlns:a16="http://schemas.microsoft.com/office/drawing/2014/main" id="{EB977881-CF22-03DD-FF65-F3CCFF6D298F}"/>
                </a:ext>
              </a:extLst>
            </p:cNvPr>
            <p:cNvSpPr txBox="1"/>
            <p:nvPr/>
          </p:nvSpPr>
          <p:spPr>
            <a:xfrm>
              <a:off x="-1391143" y="3198522"/>
              <a:ext cx="3410655" cy="223014"/>
            </a:xfrm>
            <a:prstGeom prst="rect">
              <a:avLst/>
            </a:prstGeom>
            <a:noFill/>
          </p:spPr>
          <p:txBody>
            <a:bodyPr wrap="square" rtlCol="0">
              <a:spAutoFit/>
            </a:bodyPr>
            <a:lstStyle/>
            <a:p>
              <a:pPr algn="l"/>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Technical Problems</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46" name="矩形 9">
              <a:extLst>
                <a:ext uri="{FF2B5EF4-FFF2-40B4-BE49-F238E27FC236}">
                  <a16:creationId xmlns:a16="http://schemas.microsoft.com/office/drawing/2014/main" id="{92B5AA6E-D4B2-C7B4-6A93-54518C21E4AE}"/>
                </a:ext>
              </a:extLst>
            </p:cNvPr>
            <p:cNvSpPr/>
            <p:nvPr/>
          </p:nvSpPr>
          <p:spPr>
            <a:xfrm>
              <a:off x="-1391143" y="3421261"/>
              <a:ext cx="4262420" cy="501780"/>
            </a:xfrm>
            <a:prstGeom prst="rect">
              <a:avLst/>
            </a:prstGeom>
          </p:spPr>
          <p:txBody>
            <a:bodyPr wrap="square">
              <a:spAutoFit/>
            </a:bodyPr>
            <a:lstStyle/>
            <a:p>
              <a:pPr marL="283210" marR="0" lvl="0" indent="-285750" algn="l"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kumimoji="0" lang="en-US" altLang="zh-CN" sz="900" b="0" i="0" u="none" strike="noStrike" kern="0" cap="none" spc="0" normalizeH="0" baseline="0" noProof="0">
                  <a:ln>
                    <a:noFill/>
                  </a:ln>
                  <a:solidFill>
                    <a:srgbClr val="263248"/>
                  </a:solidFill>
                  <a:effectLst/>
                  <a:uLnTx/>
                  <a:uFillTx/>
                  <a:latin typeface="Roboto" panose="02000000000000000000" pitchFamily="2" charset="0"/>
                  <a:ea typeface="Roboto" panose="02000000000000000000" pitchFamily="2" charset="0"/>
                  <a:sym typeface="+mn-ea"/>
                </a:rPr>
                <a:t>Monitor technical issues on a daily and weekly basis, </a:t>
              </a:r>
            </a:p>
            <a:p>
              <a:pPr marL="283210" marR="0" lvl="0" indent="-285750" algn="l"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kumimoji="0" lang="en-US" altLang="zh-CN" sz="900" b="0" i="0" u="none" strike="noStrike" kern="0" cap="none" spc="0" normalizeH="0" baseline="0" noProof="0">
                  <a:ln>
                    <a:noFill/>
                  </a:ln>
                  <a:solidFill>
                    <a:srgbClr val="263248"/>
                  </a:solidFill>
                  <a:effectLst/>
                  <a:uLnTx/>
                  <a:uFillTx/>
                  <a:latin typeface="Roboto" panose="02000000000000000000" pitchFamily="2" charset="0"/>
                  <a:ea typeface="Roboto" panose="02000000000000000000" pitchFamily="2" charset="0"/>
                  <a:sym typeface="+mn-ea"/>
                </a:rPr>
                <a:t>Analyze the </a:t>
              </a:r>
              <a:r>
                <a:rPr lang="en-US" altLang="zh-CN" sz="900">
                  <a:solidFill>
                    <a:srgbClr val="263248"/>
                  </a:solidFill>
                  <a:latin typeface="Roboto" panose="02000000000000000000" pitchFamily="2" charset="0"/>
                  <a:ea typeface="Roboto" panose="02000000000000000000" pitchFamily="2" charset="0"/>
                  <a:sym typeface="+mn-ea"/>
                </a:rPr>
                <a:t>cause of these issues through daily transaction data and customer complaints and </a:t>
              </a:r>
              <a:r>
                <a:rPr kumimoji="0" lang="en-US" altLang="zh-CN" sz="900" b="0" i="0" u="none" strike="noStrike" kern="0" cap="none" spc="0" normalizeH="0" baseline="0" noProof="0">
                  <a:ln>
                    <a:noFill/>
                  </a:ln>
                  <a:solidFill>
                    <a:srgbClr val="263248"/>
                  </a:solidFill>
                  <a:effectLst/>
                  <a:uLnTx/>
                  <a:uFillTx/>
                  <a:latin typeface="Roboto" panose="02000000000000000000" pitchFamily="2" charset="0"/>
                  <a:ea typeface="Roboto" panose="02000000000000000000" pitchFamily="2" charset="0"/>
                  <a:sym typeface="+mn-ea"/>
                </a:rPr>
                <a:t>debug</a:t>
              </a:r>
            </a:p>
          </p:txBody>
        </p:sp>
      </p:grpSp>
      <p:grpSp>
        <p:nvGrpSpPr>
          <p:cNvPr id="47" name="Group 74">
            <a:extLst>
              <a:ext uri="{FF2B5EF4-FFF2-40B4-BE49-F238E27FC236}">
                <a16:creationId xmlns:a16="http://schemas.microsoft.com/office/drawing/2014/main" id="{AAB100CB-3754-3B06-DCAD-B82223EF8C17}"/>
              </a:ext>
            </a:extLst>
          </p:cNvPr>
          <p:cNvGrpSpPr/>
          <p:nvPr/>
        </p:nvGrpSpPr>
        <p:grpSpPr>
          <a:xfrm>
            <a:off x="263101" y="1125587"/>
            <a:ext cx="3351759" cy="1418562"/>
            <a:chOff x="-1996206" y="2988651"/>
            <a:chExt cx="4056967" cy="1027882"/>
          </a:xfrm>
        </p:grpSpPr>
        <p:sp>
          <p:nvSpPr>
            <p:cNvPr id="48" name="文本框 11">
              <a:extLst>
                <a:ext uri="{FF2B5EF4-FFF2-40B4-BE49-F238E27FC236}">
                  <a16:creationId xmlns:a16="http://schemas.microsoft.com/office/drawing/2014/main" id="{B5F8A2B5-1015-9B61-3B7F-776C871B8723}"/>
                </a:ext>
              </a:extLst>
            </p:cNvPr>
            <p:cNvSpPr txBox="1"/>
            <p:nvPr/>
          </p:nvSpPr>
          <p:spPr>
            <a:xfrm>
              <a:off x="-1983968" y="2988651"/>
              <a:ext cx="4044729" cy="223013"/>
            </a:xfrm>
            <a:prstGeom prst="rect">
              <a:avLst/>
            </a:prstGeom>
            <a:noFill/>
          </p:spPr>
          <p:txBody>
            <a:bodyPr wrap="square" rtlCol="0">
              <a:spAutoFit/>
            </a:bodyPr>
            <a:lstStyle/>
            <a:p>
              <a:r>
                <a:rPr lang="en-US" altLang="zh-CN" sz="1400" b="1">
                  <a:solidFill>
                    <a:schemeClr val="tx1"/>
                  </a:solidFill>
                  <a:latin typeface="Roboto" panose="02000000000000000000" pitchFamily="2" charset="0"/>
                  <a:ea typeface="Roboto" panose="02000000000000000000" pitchFamily="2" charset="0"/>
                  <a:sym typeface="+mn-ea"/>
                </a:rPr>
                <a:t>Customer Service</a:t>
              </a:r>
              <a:endParaRPr lang="zh-CN" altLang="en-US" sz="1400" b="1">
                <a:solidFill>
                  <a:schemeClr val="tx1"/>
                </a:solidFill>
                <a:latin typeface="Roboto" panose="02000000000000000000" pitchFamily="2" charset="0"/>
                <a:ea typeface="微软雅黑" panose="020B0503020204020204" charset="-122"/>
                <a:sym typeface="+mn-ea"/>
              </a:endParaRPr>
            </a:p>
          </p:txBody>
        </p:sp>
        <p:sp>
          <p:nvSpPr>
            <p:cNvPr id="49" name="矩形 9">
              <a:extLst>
                <a:ext uri="{FF2B5EF4-FFF2-40B4-BE49-F238E27FC236}">
                  <a16:creationId xmlns:a16="http://schemas.microsoft.com/office/drawing/2014/main" id="{34D2B7C8-85F6-7494-11AF-AC90A15E7A93}"/>
                </a:ext>
              </a:extLst>
            </p:cNvPr>
            <p:cNvSpPr/>
            <p:nvPr/>
          </p:nvSpPr>
          <p:spPr>
            <a:xfrm>
              <a:off x="-1996206" y="3215590"/>
              <a:ext cx="4044729" cy="800943"/>
            </a:xfrm>
            <a:prstGeom prst="rect">
              <a:avLst/>
            </a:prstGeom>
          </p:spPr>
          <p:txBody>
            <a:bodyPr wrap="square">
              <a:spAutoFit/>
            </a:bodyPr>
            <a:lstStyle/>
            <a:p>
              <a:pPr marL="283464" indent="-285750">
                <a:lnSpc>
                  <a:spcPct val="150000"/>
                </a:lnSpc>
                <a:buFont typeface="Wingdings" pitchFamily="2" charset="2"/>
                <a:buChar char="q"/>
                <a:defRPr/>
              </a:pPr>
              <a:r>
                <a:rPr lang="en-US" altLang="zh-CN" sz="900">
                  <a:solidFill>
                    <a:schemeClr val="tx1"/>
                  </a:solidFill>
                  <a:latin typeface="Roboto" panose="02000000000000000000" pitchFamily="2" charset="0"/>
                  <a:ea typeface="Roboto" panose="02000000000000000000" pitchFamily="2" charset="0"/>
                  <a:sym typeface="+mn-ea"/>
                </a:rPr>
                <a:t>Ensure the accessibility of customer service by increasing customer hotlines and online receptionists</a:t>
              </a:r>
            </a:p>
            <a:p>
              <a:pPr marL="283210" indent="-285750">
                <a:lnSpc>
                  <a:spcPct val="150000"/>
                </a:lnSpc>
                <a:buFont typeface="Wingdings" pitchFamily="2" charset="2"/>
                <a:buChar char="q"/>
                <a:defRPr/>
              </a:pPr>
              <a:r>
                <a:rPr lang="en-US" altLang="zh-CN" sz="900">
                  <a:solidFill>
                    <a:schemeClr val="tx1"/>
                  </a:solidFill>
                  <a:latin typeface="Roboto" panose="02000000000000000000" pitchFamily="2" charset="0"/>
                  <a:ea typeface="Roboto" panose="02000000000000000000" pitchFamily="2" charset="0"/>
                  <a:sym typeface="+mn-ea"/>
                </a:rPr>
                <a:t>Establish a formal procedures to handle customer complains and process refund requests within </a:t>
              </a:r>
            </a:p>
            <a:p>
              <a:pPr>
                <a:lnSpc>
                  <a:spcPct val="150000"/>
                </a:lnSpc>
                <a:defRPr/>
              </a:pPr>
              <a:r>
                <a:rPr lang="en-US" altLang="zh-CN" sz="900">
                  <a:solidFill>
                    <a:schemeClr val="tx1"/>
                  </a:solidFill>
                  <a:latin typeface="Roboto" panose="02000000000000000000" pitchFamily="2" charset="0"/>
                  <a:ea typeface="Roboto" panose="02000000000000000000" pitchFamily="2" charset="0"/>
                  <a:sym typeface="+mn-ea"/>
                </a:rPr>
                <a:t>         a specific timeframes (such as in 3 days)</a:t>
              </a:r>
            </a:p>
          </p:txBody>
        </p:sp>
      </p:grpSp>
      <p:grpSp>
        <p:nvGrpSpPr>
          <p:cNvPr id="50" name="Group 74">
            <a:extLst>
              <a:ext uri="{FF2B5EF4-FFF2-40B4-BE49-F238E27FC236}">
                <a16:creationId xmlns:a16="http://schemas.microsoft.com/office/drawing/2014/main" id="{31BE6C9D-24CC-F24D-9A6E-AC7843EFA9C6}"/>
              </a:ext>
            </a:extLst>
          </p:cNvPr>
          <p:cNvGrpSpPr/>
          <p:nvPr/>
        </p:nvGrpSpPr>
        <p:grpSpPr>
          <a:xfrm>
            <a:off x="330897" y="3305461"/>
            <a:ext cx="3360247" cy="1208024"/>
            <a:chOff x="-2108971" y="2991958"/>
            <a:chExt cx="4870706" cy="875328"/>
          </a:xfrm>
        </p:grpSpPr>
        <p:sp>
          <p:nvSpPr>
            <p:cNvPr id="51" name="文本框 11">
              <a:extLst>
                <a:ext uri="{FF2B5EF4-FFF2-40B4-BE49-F238E27FC236}">
                  <a16:creationId xmlns:a16="http://schemas.microsoft.com/office/drawing/2014/main" id="{6BDFFE3E-C5D8-22DC-1614-41FD8F8D99D6}"/>
                </a:ext>
              </a:extLst>
            </p:cNvPr>
            <p:cNvSpPr txBox="1"/>
            <p:nvPr/>
          </p:nvSpPr>
          <p:spPr>
            <a:xfrm>
              <a:off x="-2108971" y="2991958"/>
              <a:ext cx="4619479" cy="223014"/>
            </a:xfrm>
            <a:prstGeom prst="rect">
              <a:avLst/>
            </a:prstGeom>
            <a:noFill/>
          </p:spPr>
          <p:txBody>
            <a:bodyPr wrap="square" rtlCol="0">
              <a:spAutoFit/>
            </a:bodyPr>
            <a:lstStyle/>
            <a:p>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Pay Later Feature Failure</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52" name="矩形 9">
              <a:extLst>
                <a:ext uri="{FF2B5EF4-FFF2-40B4-BE49-F238E27FC236}">
                  <a16:creationId xmlns:a16="http://schemas.microsoft.com/office/drawing/2014/main" id="{F9B077E7-3355-068E-CD73-AAE65767997C}"/>
                </a:ext>
              </a:extLst>
            </p:cNvPr>
            <p:cNvSpPr/>
            <p:nvPr/>
          </p:nvSpPr>
          <p:spPr>
            <a:xfrm>
              <a:off x="-2082012" y="3214972"/>
              <a:ext cx="4843747" cy="652314"/>
            </a:xfrm>
            <a:prstGeom prst="rect">
              <a:avLst/>
            </a:prstGeom>
          </p:spPr>
          <p:txBody>
            <a:bodyPr wrap="square">
              <a:spAutoFit/>
            </a:bodyPr>
            <a:lstStyle/>
            <a:p>
              <a:pPr marL="283210" marR="0" lvl="0" indent="-285750"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lang="en-US" altLang="zh-CN" sz="900">
                  <a:solidFill>
                    <a:srgbClr val="263248"/>
                  </a:solidFill>
                  <a:latin typeface="Roboto" panose="02000000000000000000" pitchFamily="2" charset="0"/>
                  <a:ea typeface="Roboto" panose="02000000000000000000" pitchFamily="2" charset="0"/>
                  <a:sym typeface="+mn-ea"/>
                </a:rPr>
                <a:t>Conduct credit scoring for profile screening and use credit metrics as reference of transaction approvals</a:t>
              </a:r>
            </a:p>
            <a:p>
              <a:pPr marL="283210" marR="0" lvl="0" indent="-285750"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lang="en-US" altLang="zh-CN" sz="900">
                  <a:solidFill>
                    <a:srgbClr val="263248"/>
                  </a:solidFill>
                  <a:latin typeface="Roboto" panose="02000000000000000000" pitchFamily="2" charset="0"/>
                  <a:ea typeface="Roboto" panose="02000000000000000000" pitchFamily="2" charset="0"/>
                  <a:sym typeface="+mn-ea"/>
                </a:rPr>
                <a:t>Increase the options of payment dates so customers can choose to repay on different dates</a:t>
              </a:r>
              <a:endParaRPr kumimoji="0" lang="en-US" altLang="zh-CN" sz="900" b="0" i="0" u="none" strike="noStrike" kern="0" cap="none" spc="0" normalizeH="0" baseline="0" noProof="0">
                <a:ln>
                  <a:noFill/>
                </a:ln>
                <a:solidFill>
                  <a:srgbClr val="263248"/>
                </a:solidFill>
                <a:effectLst/>
                <a:uLnTx/>
                <a:uFillTx/>
                <a:latin typeface="Roboto" panose="02000000000000000000" pitchFamily="2" charset="0"/>
                <a:ea typeface="Roboto" panose="02000000000000000000" pitchFamily="2" charset="0"/>
                <a:sym typeface="+mn-ea"/>
              </a:endParaRPr>
            </a:p>
          </p:txBody>
        </p:sp>
      </p:grpSp>
    </p:spTree>
    <p:extLst>
      <p:ext uri="{BB962C8B-B14F-4D97-AF65-F5344CB8AC3E}">
        <p14:creationId xmlns:p14="http://schemas.microsoft.com/office/powerpoint/2010/main" val="429283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par>
                                <p:cTn id="8" presetID="22" presetClass="entr" presetSubtype="2"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right)">
                                      <p:cBhvr>
                                        <p:cTn id="10" dur="500"/>
                                        <p:tgtEl>
                                          <p:spTgt spid="50"/>
                                        </p:tgtEl>
                                      </p:cBhvr>
                                    </p:animEffect>
                                  </p:childTnLst>
                                </p:cTn>
                              </p:par>
                              <p:par>
                                <p:cTn id="11" presetID="22" presetClass="entr" presetSubtype="8"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908A78C8-187A-1BA0-6061-93888044C2FB}"/>
              </a:ext>
            </a:extLst>
          </p:cNvPr>
          <p:cNvSpPr/>
          <p:nvPr/>
        </p:nvSpPr>
        <p:spPr>
          <a:xfrm>
            <a:off x="-1" y="2583521"/>
            <a:ext cx="5179376" cy="76666"/>
          </a:xfrm>
          <a:prstGeom prst="ellipse">
            <a:avLst/>
          </a:prstGeom>
          <a:gradFill flip="none" rotWithShape="1">
            <a:gsLst>
              <a:gs pos="0">
                <a:schemeClr val="bg1">
                  <a:alpha val="79151"/>
                </a:schemeClr>
              </a:gs>
              <a:gs pos="50000">
                <a:schemeClr val="bg1">
                  <a:alpha val="42159"/>
                </a:schemeClr>
              </a:gs>
              <a:gs pos="100000">
                <a:schemeClr val="bg1">
                  <a:alpha val="24075"/>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68C5BDF-7BFF-E9C3-1C8C-B09B7BA0971B}"/>
              </a:ext>
            </a:extLst>
          </p:cNvPr>
          <p:cNvSpPr/>
          <p:nvPr/>
        </p:nvSpPr>
        <p:spPr>
          <a:xfrm>
            <a:off x="-1" y="1680009"/>
            <a:ext cx="6373907" cy="76666"/>
          </a:xfrm>
          <a:prstGeom prst="ellipse">
            <a:avLst/>
          </a:prstGeom>
          <a:gradFill flip="none" rotWithShape="1">
            <a:gsLst>
              <a:gs pos="0">
                <a:schemeClr val="bg1">
                  <a:alpha val="79151"/>
                </a:schemeClr>
              </a:gs>
              <a:gs pos="50000">
                <a:schemeClr val="bg1">
                  <a:alpha val="42159"/>
                </a:schemeClr>
              </a:gs>
              <a:gs pos="100000">
                <a:schemeClr val="bg1">
                  <a:alpha val="24075"/>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0B8777B-5CFB-015D-E127-3CA875D026D7}"/>
              </a:ext>
            </a:extLst>
          </p:cNvPr>
          <p:cNvSpPr/>
          <p:nvPr/>
        </p:nvSpPr>
        <p:spPr>
          <a:xfrm>
            <a:off x="-1" y="753963"/>
            <a:ext cx="7504162" cy="79283"/>
          </a:xfrm>
          <a:prstGeom prst="ellipse">
            <a:avLst/>
          </a:prstGeom>
          <a:gradFill flip="none" rotWithShape="1">
            <a:gsLst>
              <a:gs pos="0">
                <a:schemeClr val="bg1">
                  <a:alpha val="79151"/>
                </a:schemeClr>
              </a:gs>
              <a:gs pos="50000">
                <a:schemeClr val="bg1">
                  <a:alpha val="42159"/>
                </a:schemeClr>
              </a:gs>
              <a:gs pos="100000">
                <a:schemeClr val="bg1">
                  <a:alpha val="24075"/>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141EF-F6D7-F756-4FBE-8B4BEF7B672F}"/>
              </a:ext>
            </a:extLst>
          </p:cNvPr>
          <p:cNvSpPr>
            <a:spLocks noGrp="1"/>
          </p:cNvSpPr>
          <p:nvPr>
            <p:ph type="ctrTitle"/>
          </p:nvPr>
        </p:nvSpPr>
        <p:spPr/>
        <p:txBody>
          <a:bodyPr anchor="ctr"/>
          <a:lstStyle/>
          <a:p>
            <a:pPr algn="ctr"/>
            <a:r>
              <a:rPr lang="en-US" sz="3200">
                <a:effectLst>
                  <a:reflection blurRad="6350" stA="50000" endA="300" endPos="50000" dist="29997" dir="5400000" sy="-100000" algn="bl" rotWithShape="0"/>
                </a:effectLst>
              </a:rPr>
              <a:t>Contents</a:t>
            </a:r>
          </a:p>
        </p:txBody>
      </p:sp>
      <p:sp>
        <p:nvSpPr>
          <p:cNvPr id="3" name="Slide Number Placeholder 2">
            <a:extLst>
              <a:ext uri="{FF2B5EF4-FFF2-40B4-BE49-F238E27FC236}">
                <a16:creationId xmlns:a16="http://schemas.microsoft.com/office/drawing/2014/main" id="{01ACD183-3D3B-38FF-1C5D-515FE410CF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Pentagon 4">
            <a:extLst>
              <a:ext uri="{FF2B5EF4-FFF2-40B4-BE49-F238E27FC236}">
                <a16:creationId xmlns:a16="http://schemas.microsoft.com/office/drawing/2014/main" id="{37C78219-0E3D-CD16-D60A-7A0C4AF5D6DD}"/>
              </a:ext>
            </a:extLst>
          </p:cNvPr>
          <p:cNvSpPr/>
          <p:nvPr/>
        </p:nvSpPr>
        <p:spPr>
          <a:xfrm>
            <a:off x="-1" y="166732"/>
            <a:ext cx="2768293" cy="37959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TextBox 3">
            <a:extLst>
              <a:ext uri="{FF2B5EF4-FFF2-40B4-BE49-F238E27FC236}">
                <a16:creationId xmlns:a16="http://schemas.microsoft.com/office/drawing/2014/main" id="{5058C6F9-A622-9506-F103-B52545CB5C02}"/>
              </a:ext>
            </a:extLst>
          </p:cNvPr>
          <p:cNvSpPr txBox="1"/>
          <p:nvPr/>
        </p:nvSpPr>
        <p:spPr>
          <a:xfrm>
            <a:off x="10418" y="203965"/>
            <a:ext cx="2511108" cy="307777"/>
          </a:xfrm>
          <a:prstGeom prst="rect">
            <a:avLst/>
          </a:prstGeom>
          <a:noFill/>
        </p:spPr>
        <p:txBody>
          <a:bodyPr wrap="square" rtlCol="0">
            <a:spAutoFit/>
          </a:bodyPr>
          <a:lstStyle/>
          <a:p>
            <a:r>
              <a:rPr lang="en-US" b="1">
                <a:solidFill>
                  <a:schemeClr val="bg1"/>
                </a:solidFill>
                <a:latin typeface="Roboto" panose="02000000000000000000" pitchFamily="2" charset="0"/>
                <a:ea typeface="Roboto" panose="02000000000000000000" pitchFamily="2" charset="0"/>
              </a:rPr>
              <a:t>   Overview</a:t>
            </a:r>
          </a:p>
        </p:txBody>
      </p:sp>
      <p:sp>
        <p:nvSpPr>
          <p:cNvPr id="6" name="Pentagon 5">
            <a:extLst>
              <a:ext uri="{FF2B5EF4-FFF2-40B4-BE49-F238E27FC236}">
                <a16:creationId xmlns:a16="http://schemas.microsoft.com/office/drawing/2014/main" id="{BCA39D15-D246-69B8-18B0-ED059851C9A7}"/>
              </a:ext>
            </a:extLst>
          </p:cNvPr>
          <p:cNvSpPr/>
          <p:nvPr/>
        </p:nvSpPr>
        <p:spPr>
          <a:xfrm>
            <a:off x="10417" y="1089110"/>
            <a:ext cx="2768293" cy="37959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 name="TextBox 6">
            <a:extLst>
              <a:ext uri="{FF2B5EF4-FFF2-40B4-BE49-F238E27FC236}">
                <a16:creationId xmlns:a16="http://schemas.microsoft.com/office/drawing/2014/main" id="{3372AA50-E58B-9454-513C-3942F3F15960}"/>
              </a:ext>
            </a:extLst>
          </p:cNvPr>
          <p:cNvSpPr txBox="1"/>
          <p:nvPr/>
        </p:nvSpPr>
        <p:spPr>
          <a:xfrm>
            <a:off x="0" y="1128960"/>
            <a:ext cx="2521526" cy="307777"/>
          </a:xfrm>
          <a:prstGeom prst="rect">
            <a:avLst/>
          </a:prstGeom>
          <a:noFill/>
        </p:spPr>
        <p:txBody>
          <a:bodyPr wrap="square" rtlCol="0" anchor="ctr">
            <a:spAutoFit/>
          </a:bodyPr>
          <a:lstStyle/>
          <a:p>
            <a:r>
              <a:rPr lang="en-US" b="1">
                <a:solidFill>
                  <a:schemeClr val="bg1"/>
                </a:solidFill>
                <a:latin typeface="Roboto" panose="02000000000000000000" pitchFamily="2" charset="0"/>
                <a:ea typeface="Roboto" panose="02000000000000000000" pitchFamily="2" charset="0"/>
              </a:rPr>
              <a:t>   Classification Modeling</a:t>
            </a:r>
          </a:p>
        </p:txBody>
      </p:sp>
      <p:sp>
        <p:nvSpPr>
          <p:cNvPr id="8" name="Pentagon 7">
            <a:extLst>
              <a:ext uri="{FF2B5EF4-FFF2-40B4-BE49-F238E27FC236}">
                <a16:creationId xmlns:a16="http://schemas.microsoft.com/office/drawing/2014/main" id="{BD629674-68D8-D587-7D40-9CD545F9694B}"/>
              </a:ext>
            </a:extLst>
          </p:cNvPr>
          <p:cNvSpPr/>
          <p:nvPr/>
        </p:nvSpPr>
        <p:spPr>
          <a:xfrm>
            <a:off x="1" y="2004552"/>
            <a:ext cx="2757874" cy="37959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TextBox 8">
            <a:extLst>
              <a:ext uri="{FF2B5EF4-FFF2-40B4-BE49-F238E27FC236}">
                <a16:creationId xmlns:a16="http://schemas.microsoft.com/office/drawing/2014/main" id="{FAF9A83E-28F0-8F6C-EFA5-048F7CEBF9B7}"/>
              </a:ext>
            </a:extLst>
          </p:cNvPr>
          <p:cNvSpPr txBox="1"/>
          <p:nvPr/>
        </p:nvSpPr>
        <p:spPr>
          <a:xfrm>
            <a:off x="0" y="2037584"/>
            <a:ext cx="2511109" cy="307777"/>
          </a:xfrm>
          <a:prstGeom prst="rect">
            <a:avLst/>
          </a:prstGeom>
          <a:noFill/>
        </p:spPr>
        <p:txBody>
          <a:bodyPr wrap="square" rtlCol="0">
            <a:spAutoFit/>
          </a:bodyPr>
          <a:lstStyle/>
          <a:p>
            <a:r>
              <a:rPr lang="en-US" b="1">
                <a:solidFill>
                  <a:schemeClr val="bg1"/>
                </a:solidFill>
                <a:latin typeface="Roboto" panose="02000000000000000000" pitchFamily="2" charset="0"/>
                <a:ea typeface="Roboto" panose="02000000000000000000" pitchFamily="2" charset="0"/>
              </a:rPr>
              <a:t>   Topic Modeling</a:t>
            </a:r>
          </a:p>
        </p:txBody>
      </p:sp>
      <p:sp>
        <p:nvSpPr>
          <p:cNvPr id="11" name="TextBox 10">
            <a:extLst>
              <a:ext uri="{FF2B5EF4-FFF2-40B4-BE49-F238E27FC236}">
                <a16:creationId xmlns:a16="http://schemas.microsoft.com/office/drawing/2014/main" id="{2F0ACC7F-F595-9BB4-0A77-2B0C22A5A13E}"/>
              </a:ext>
            </a:extLst>
          </p:cNvPr>
          <p:cNvSpPr txBox="1"/>
          <p:nvPr/>
        </p:nvSpPr>
        <p:spPr>
          <a:xfrm>
            <a:off x="328293" y="1487691"/>
            <a:ext cx="1989647" cy="379591"/>
          </a:xfrm>
          <a:prstGeom prst="rect">
            <a:avLst/>
          </a:prstGeom>
          <a:noFill/>
        </p:spPr>
        <p:txBody>
          <a:bodyPr wrap="none" rtlCol="0" anchor="ctr">
            <a:spAutoFit/>
          </a:bodyPr>
          <a:lstStyle>
            <a:defPPr marR="0" lvl="0" algn="l" rtl="0">
              <a:lnSpc>
                <a:spcPct val="100000"/>
              </a:lnSpc>
              <a:spcBef>
                <a:spcPts val="0"/>
              </a:spcBef>
              <a:spcAft>
                <a:spcPts val="0"/>
              </a:spcAft>
              <a:defRPr/>
            </a:defPPr>
            <a:lvl1pPr algn="ctr">
              <a:lnSpc>
                <a:spcPct val="150000"/>
              </a:lnSpc>
              <a:defRPr b="1">
                <a:solidFill>
                  <a:schemeClr val="bg2">
                    <a:lumMod val="50000"/>
                  </a:schemeClr>
                </a:solidFill>
                <a:effectLst>
                  <a:outerShdw blurRad="50800" dist="38100" dir="5400000" algn="t" rotWithShape="0">
                    <a:schemeClr val="bg1">
                      <a:alpha val="40000"/>
                    </a:schemeClr>
                  </a:outerShdw>
                  <a:reflection blurRad="6350" stA="39779" endPos="28543" dist="47319" dir="5400000" sy="-100000" algn="bl" rotWithShape="0"/>
                </a:effectLst>
                <a:latin typeface="Roboto" panose="02000000000000000000" pitchFamily="2" charset="0"/>
                <a:ea typeface="Roboto" panose="02000000000000000000" pitchFamily="2" charset="0"/>
              </a:defRPr>
            </a:lvl1pPr>
          </a:lstStyle>
          <a:p>
            <a:pPr algn="l"/>
            <a:r>
              <a:rPr lang="en-US"/>
              <a:t>Deep Learning Models</a:t>
            </a:r>
          </a:p>
        </p:txBody>
      </p:sp>
      <p:sp>
        <p:nvSpPr>
          <p:cNvPr id="12" name="TextBox 11">
            <a:extLst>
              <a:ext uri="{FF2B5EF4-FFF2-40B4-BE49-F238E27FC236}">
                <a16:creationId xmlns:a16="http://schemas.microsoft.com/office/drawing/2014/main" id="{2B6078D0-3C4E-4B0D-3737-951B2D507FD7}"/>
              </a:ext>
            </a:extLst>
          </p:cNvPr>
          <p:cNvSpPr txBox="1"/>
          <p:nvPr/>
        </p:nvSpPr>
        <p:spPr>
          <a:xfrm>
            <a:off x="4553469" y="1487691"/>
            <a:ext cx="1882247" cy="379591"/>
          </a:xfrm>
          <a:prstGeom prst="rect">
            <a:avLst/>
          </a:prstGeom>
          <a:noFill/>
        </p:spPr>
        <p:txBody>
          <a:bodyPr wrap="none" rtlCol="0" anchor="ctr">
            <a:spAutoFit/>
          </a:bodyPr>
          <a:lstStyle>
            <a:defPPr marR="0" lvl="0" algn="l" rtl="0">
              <a:lnSpc>
                <a:spcPct val="100000"/>
              </a:lnSpc>
              <a:spcBef>
                <a:spcPts val="0"/>
              </a:spcBef>
              <a:spcAft>
                <a:spcPts val="0"/>
              </a:spcAft>
              <a:defRPr/>
            </a:defPPr>
            <a:lvl1pPr algn="ctr">
              <a:lnSpc>
                <a:spcPct val="150000"/>
              </a:lnSpc>
              <a:defRPr b="1">
                <a:solidFill>
                  <a:schemeClr val="bg2">
                    <a:lumMod val="50000"/>
                  </a:schemeClr>
                </a:solidFill>
                <a:effectLst>
                  <a:outerShdw blurRad="50800" dist="38100" dir="5400000" algn="t" rotWithShape="0">
                    <a:schemeClr val="bg1">
                      <a:alpha val="40000"/>
                    </a:schemeClr>
                  </a:outerShdw>
                  <a:reflection blurRad="6350" stA="39779" endPos="28543" dist="47319" dir="5400000" sy="-100000" algn="bl" rotWithShape="0"/>
                </a:effectLst>
                <a:latin typeface="Roboto" panose="02000000000000000000" pitchFamily="2" charset="0"/>
                <a:ea typeface="Roboto" panose="02000000000000000000" pitchFamily="2" charset="0"/>
              </a:defRPr>
            </a:lvl1pPr>
          </a:lstStyle>
          <a:p>
            <a:r>
              <a:rPr lang="en-US"/>
              <a:t>Problematic Reviews</a:t>
            </a:r>
          </a:p>
        </p:txBody>
      </p:sp>
      <p:sp>
        <p:nvSpPr>
          <p:cNvPr id="15" name="TextBox 14">
            <a:extLst>
              <a:ext uri="{FF2B5EF4-FFF2-40B4-BE49-F238E27FC236}">
                <a16:creationId xmlns:a16="http://schemas.microsoft.com/office/drawing/2014/main" id="{95A971D5-CB37-4DE6-7410-B59B2929F273}"/>
              </a:ext>
            </a:extLst>
          </p:cNvPr>
          <p:cNvSpPr txBox="1"/>
          <p:nvPr/>
        </p:nvSpPr>
        <p:spPr>
          <a:xfrm>
            <a:off x="328293" y="560839"/>
            <a:ext cx="1651413" cy="379591"/>
          </a:xfrm>
          <a:prstGeom prst="rect">
            <a:avLst/>
          </a:prstGeom>
          <a:noFill/>
        </p:spPr>
        <p:txBody>
          <a:bodyPr wrap="none" rtlCol="0" anchor="ctr">
            <a:spAutoFit/>
          </a:bodyPr>
          <a:lstStyle>
            <a:defPPr marR="0" lvl="0" algn="l" rtl="0">
              <a:lnSpc>
                <a:spcPct val="100000"/>
              </a:lnSpc>
              <a:spcBef>
                <a:spcPts val="0"/>
              </a:spcBef>
              <a:spcAft>
                <a:spcPts val="0"/>
              </a:spcAft>
              <a:defRPr/>
            </a:defPPr>
            <a:lvl1pPr algn="ctr">
              <a:lnSpc>
                <a:spcPct val="150000"/>
              </a:lnSpc>
              <a:defRPr b="1">
                <a:solidFill>
                  <a:schemeClr val="accent6"/>
                </a:solidFill>
                <a:latin typeface="Roboto" panose="02000000000000000000" pitchFamily="2" charset="0"/>
                <a:ea typeface="Roboto" panose="02000000000000000000" pitchFamily="2" charset="0"/>
              </a:defRPr>
            </a:lvl1pPr>
          </a:lstStyle>
          <a:p>
            <a:pPr algn="l"/>
            <a:r>
              <a:rPr lang="en-US">
                <a:solidFill>
                  <a:schemeClr val="bg2">
                    <a:lumMod val="50000"/>
                  </a:schemeClr>
                </a:solidFill>
                <a:effectLst>
                  <a:outerShdw blurRad="50800" dist="38100" dir="5400000" algn="t" rotWithShape="0">
                    <a:schemeClr val="bg1">
                      <a:alpha val="40000"/>
                    </a:schemeClr>
                  </a:outerShdw>
                  <a:reflection blurRad="6350" stA="39779" endPos="28543" dist="47319" dir="5400000" sy="-100000" algn="bl" rotWithShape="0"/>
                </a:effectLst>
              </a:rPr>
              <a:t>Business Problem</a:t>
            </a:r>
          </a:p>
        </p:txBody>
      </p:sp>
      <p:sp>
        <p:nvSpPr>
          <p:cNvPr id="16" name="TextBox 15">
            <a:extLst>
              <a:ext uri="{FF2B5EF4-FFF2-40B4-BE49-F238E27FC236}">
                <a16:creationId xmlns:a16="http://schemas.microsoft.com/office/drawing/2014/main" id="{AE92A4BB-BB11-2F71-6970-0E20AE633C45}"/>
              </a:ext>
            </a:extLst>
          </p:cNvPr>
          <p:cNvSpPr txBox="1"/>
          <p:nvPr/>
        </p:nvSpPr>
        <p:spPr>
          <a:xfrm>
            <a:off x="2569525" y="560839"/>
            <a:ext cx="1428596" cy="379591"/>
          </a:xfrm>
          <a:prstGeom prst="rect">
            <a:avLst/>
          </a:prstGeom>
          <a:noFill/>
        </p:spPr>
        <p:txBody>
          <a:bodyPr wrap="none" rtlCol="0" anchor="ctr">
            <a:spAutoFit/>
          </a:bodyPr>
          <a:lstStyle>
            <a:defPPr marR="0" lvl="0" algn="l" rtl="0">
              <a:lnSpc>
                <a:spcPct val="100000"/>
              </a:lnSpc>
              <a:spcBef>
                <a:spcPts val="0"/>
              </a:spcBef>
              <a:spcAft>
                <a:spcPts val="0"/>
              </a:spcAft>
            </a:defPPr>
            <a:lvl1pPr algn="ctr">
              <a:lnSpc>
                <a:spcPct val="150000"/>
              </a:lnSpc>
              <a:defRPr b="1">
                <a:solidFill>
                  <a:schemeClr val="bg2">
                    <a:lumMod val="50000"/>
                  </a:schemeClr>
                </a:solidFill>
                <a:effectLst>
                  <a:outerShdw blurRad="50800" dist="38100" dir="5400000" algn="t" rotWithShape="0">
                    <a:schemeClr val="bg1">
                      <a:alpha val="40000"/>
                    </a:schemeClr>
                  </a:outerShdw>
                  <a:reflection blurRad="6350" stA="39779" endPos="28543" dist="47319" dir="5400000" sy="-100000" algn="bl" rotWithShape="0"/>
                </a:effectLst>
                <a:latin typeface="Roboto" panose="02000000000000000000" pitchFamily="2" charset="0"/>
                <a:ea typeface="Roboto" panose="02000000000000000000" pitchFamily="2" charset="0"/>
              </a:defRPr>
            </a:lvl1pPr>
          </a:lstStyle>
          <a:p>
            <a:r>
              <a:rPr lang="en-US"/>
              <a:t>Dataset Review</a:t>
            </a:r>
          </a:p>
        </p:txBody>
      </p:sp>
      <p:sp>
        <p:nvSpPr>
          <p:cNvPr id="17" name="TextBox 16">
            <a:extLst>
              <a:ext uri="{FF2B5EF4-FFF2-40B4-BE49-F238E27FC236}">
                <a16:creationId xmlns:a16="http://schemas.microsoft.com/office/drawing/2014/main" id="{01F74E75-F55B-1CB4-BE4B-71F4F0789EAC}"/>
              </a:ext>
            </a:extLst>
          </p:cNvPr>
          <p:cNvSpPr txBox="1"/>
          <p:nvPr/>
        </p:nvSpPr>
        <p:spPr>
          <a:xfrm>
            <a:off x="4700943" y="560839"/>
            <a:ext cx="1356461" cy="379591"/>
          </a:xfrm>
          <a:prstGeom prst="rect">
            <a:avLst/>
          </a:prstGeom>
          <a:noFill/>
        </p:spPr>
        <p:txBody>
          <a:bodyPr wrap="none" rtlCol="0" anchor="ctr">
            <a:spAutoFit/>
          </a:bodyPr>
          <a:lstStyle>
            <a:defPPr marR="0" lvl="0" algn="l" rtl="0">
              <a:lnSpc>
                <a:spcPct val="100000"/>
              </a:lnSpc>
              <a:spcBef>
                <a:spcPts val="0"/>
              </a:spcBef>
              <a:spcAft>
                <a:spcPts val="0"/>
              </a:spcAft>
              <a:defRPr/>
            </a:defPPr>
            <a:lvl1pPr algn="ctr">
              <a:lnSpc>
                <a:spcPct val="150000"/>
              </a:lnSpc>
              <a:defRPr b="1">
                <a:solidFill>
                  <a:schemeClr val="bg2">
                    <a:lumMod val="50000"/>
                  </a:schemeClr>
                </a:solidFill>
                <a:effectLst>
                  <a:outerShdw blurRad="50800" dist="38100" dir="5400000" algn="t" rotWithShape="0">
                    <a:schemeClr val="bg1">
                      <a:alpha val="40000"/>
                    </a:schemeClr>
                  </a:outerShdw>
                  <a:reflection blurRad="6350" stA="39779" endPos="28543" dist="47319" dir="5400000" sy="-100000" algn="bl" rotWithShape="0"/>
                </a:effectLst>
                <a:latin typeface="Roboto" panose="02000000000000000000" pitchFamily="2" charset="0"/>
                <a:ea typeface="Roboto" panose="02000000000000000000" pitchFamily="2" charset="0"/>
              </a:defRPr>
            </a:lvl1pPr>
          </a:lstStyle>
          <a:p>
            <a:r>
              <a:rPr lang="en-US"/>
              <a:t>Preprocessing</a:t>
            </a:r>
          </a:p>
        </p:txBody>
      </p:sp>
      <p:sp>
        <p:nvSpPr>
          <p:cNvPr id="18" name="TextBox 17">
            <a:extLst>
              <a:ext uri="{FF2B5EF4-FFF2-40B4-BE49-F238E27FC236}">
                <a16:creationId xmlns:a16="http://schemas.microsoft.com/office/drawing/2014/main" id="{056D0EE0-10A1-74A8-F4E1-71812187220B}"/>
              </a:ext>
            </a:extLst>
          </p:cNvPr>
          <p:cNvSpPr txBox="1"/>
          <p:nvPr/>
        </p:nvSpPr>
        <p:spPr>
          <a:xfrm>
            <a:off x="328293" y="2400689"/>
            <a:ext cx="3350597" cy="379591"/>
          </a:xfrm>
          <a:prstGeom prst="rect">
            <a:avLst/>
          </a:prstGeom>
          <a:noFill/>
        </p:spPr>
        <p:txBody>
          <a:bodyPr wrap="none" rtlCol="0" anchor="ctr">
            <a:spAutoFit/>
          </a:bodyPr>
          <a:lstStyle>
            <a:defPPr marR="0" lvl="0" algn="l" rtl="0">
              <a:lnSpc>
                <a:spcPct val="100000"/>
              </a:lnSpc>
              <a:spcBef>
                <a:spcPts val="0"/>
              </a:spcBef>
              <a:spcAft>
                <a:spcPts val="0"/>
              </a:spcAft>
              <a:defRPr/>
            </a:defPPr>
            <a:lvl1pPr algn="ctr">
              <a:lnSpc>
                <a:spcPct val="150000"/>
              </a:lnSpc>
              <a:defRPr b="1">
                <a:solidFill>
                  <a:schemeClr val="bg2">
                    <a:lumMod val="50000"/>
                  </a:schemeClr>
                </a:solidFill>
                <a:effectLst>
                  <a:outerShdw blurRad="50800" dist="38100" dir="5400000" algn="t" rotWithShape="0">
                    <a:schemeClr val="bg1">
                      <a:alpha val="40000"/>
                    </a:schemeClr>
                  </a:outerShdw>
                  <a:reflection blurRad="6350" stA="39779" endPos="28543" dist="47319" dir="5400000" sy="-100000" algn="bl" rotWithShape="0"/>
                </a:effectLst>
                <a:latin typeface="Roboto" panose="02000000000000000000" pitchFamily="2" charset="0"/>
                <a:ea typeface="Roboto" panose="02000000000000000000" pitchFamily="2" charset="0"/>
              </a:defRPr>
            </a:lvl1pPr>
          </a:lstStyle>
          <a:p>
            <a:pPr algn="l"/>
            <a:r>
              <a:rPr lang="en-US"/>
              <a:t>Business Insights from Topic Modeling</a:t>
            </a:r>
          </a:p>
        </p:txBody>
      </p:sp>
      <p:sp>
        <p:nvSpPr>
          <p:cNvPr id="20" name="TextBox 19">
            <a:extLst>
              <a:ext uri="{FF2B5EF4-FFF2-40B4-BE49-F238E27FC236}">
                <a16:creationId xmlns:a16="http://schemas.microsoft.com/office/drawing/2014/main" id="{636575CC-F7F5-ED8B-73D7-46AC9CF9BB84}"/>
              </a:ext>
            </a:extLst>
          </p:cNvPr>
          <p:cNvSpPr txBox="1"/>
          <p:nvPr/>
        </p:nvSpPr>
        <p:spPr>
          <a:xfrm>
            <a:off x="2569525" y="1487691"/>
            <a:ext cx="1811714" cy="379591"/>
          </a:xfrm>
          <a:prstGeom prst="rect">
            <a:avLst/>
          </a:prstGeom>
          <a:noFill/>
        </p:spPr>
        <p:txBody>
          <a:bodyPr wrap="none" rtlCol="0" anchor="ctr">
            <a:spAutoFit/>
          </a:bodyPr>
          <a:lstStyle>
            <a:defPPr marR="0" lvl="0" algn="l" rtl="0">
              <a:lnSpc>
                <a:spcPct val="100000"/>
              </a:lnSpc>
              <a:spcBef>
                <a:spcPts val="0"/>
              </a:spcBef>
              <a:spcAft>
                <a:spcPts val="0"/>
              </a:spcAft>
              <a:defRPr/>
            </a:defPPr>
            <a:lvl1pPr algn="ctr">
              <a:lnSpc>
                <a:spcPct val="150000"/>
              </a:lnSpc>
              <a:defRPr b="1">
                <a:solidFill>
                  <a:schemeClr val="bg2">
                    <a:lumMod val="50000"/>
                  </a:schemeClr>
                </a:solidFill>
                <a:effectLst>
                  <a:outerShdw blurRad="50800" dist="38100" dir="5400000" algn="t" rotWithShape="0">
                    <a:schemeClr val="bg1">
                      <a:alpha val="40000"/>
                    </a:schemeClr>
                  </a:outerShdw>
                  <a:reflection blurRad="6350" stA="39779" endPos="28543" dist="47319" dir="5400000" sy="-100000" algn="bl" rotWithShape="0"/>
                </a:effectLst>
                <a:latin typeface="Roboto" panose="02000000000000000000" pitchFamily="2" charset="0"/>
                <a:ea typeface="Roboto" panose="02000000000000000000" pitchFamily="2" charset="0"/>
              </a:defRPr>
            </a:lvl1pPr>
          </a:lstStyle>
          <a:p>
            <a:r>
              <a:rPr lang="en-US"/>
              <a:t>Feature Importance</a:t>
            </a:r>
          </a:p>
        </p:txBody>
      </p:sp>
      <p:sp>
        <p:nvSpPr>
          <p:cNvPr id="24" name="Pentagon 23">
            <a:extLst>
              <a:ext uri="{FF2B5EF4-FFF2-40B4-BE49-F238E27FC236}">
                <a16:creationId xmlns:a16="http://schemas.microsoft.com/office/drawing/2014/main" id="{3E1B23BB-89E5-EB79-DCDD-5F90A089404D}"/>
              </a:ext>
            </a:extLst>
          </p:cNvPr>
          <p:cNvSpPr/>
          <p:nvPr/>
        </p:nvSpPr>
        <p:spPr>
          <a:xfrm>
            <a:off x="-10421" y="2910423"/>
            <a:ext cx="2768293" cy="379591"/>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5" name="TextBox 24">
            <a:extLst>
              <a:ext uri="{FF2B5EF4-FFF2-40B4-BE49-F238E27FC236}">
                <a16:creationId xmlns:a16="http://schemas.microsoft.com/office/drawing/2014/main" id="{A06AB6BD-7781-7282-3B83-FD3FB5FBA364}"/>
              </a:ext>
            </a:extLst>
          </p:cNvPr>
          <p:cNvSpPr txBox="1"/>
          <p:nvPr/>
        </p:nvSpPr>
        <p:spPr>
          <a:xfrm>
            <a:off x="-2" y="2947656"/>
            <a:ext cx="2511108" cy="307777"/>
          </a:xfrm>
          <a:prstGeom prst="rect">
            <a:avLst/>
          </a:prstGeom>
          <a:noFill/>
        </p:spPr>
        <p:txBody>
          <a:bodyPr wrap="square" rtlCol="0">
            <a:spAutoFit/>
          </a:bodyPr>
          <a:lstStyle/>
          <a:p>
            <a:r>
              <a:rPr lang="en-US" b="1">
                <a:solidFill>
                  <a:schemeClr val="bg1"/>
                </a:solidFill>
                <a:latin typeface="Roboto" panose="02000000000000000000" pitchFamily="2" charset="0"/>
                <a:ea typeface="Roboto" panose="02000000000000000000" pitchFamily="2" charset="0"/>
              </a:rPr>
              <a:t>   Future Improvement</a:t>
            </a:r>
          </a:p>
        </p:txBody>
      </p:sp>
    </p:spTree>
    <p:extLst>
      <p:ext uri="{BB962C8B-B14F-4D97-AF65-F5344CB8AC3E}">
        <p14:creationId xmlns:p14="http://schemas.microsoft.com/office/powerpoint/2010/main" val="1708289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3840"/>
            <a:ext cx="5258400" cy="513843"/>
          </a:xfrm>
          <a:prstGeom prst="rect">
            <a:avLst/>
          </a:prstGeom>
        </p:spPr>
        <p:txBody>
          <a:bodyPr spcFirstLastPara="1" wrap="square" lIns="91425" tIns="91425" rIns="91425" bIns="91425" anchor="ctr" anchorCtr="0">
            <a:noAutofit/>
          </a:bodyPr>
          <a:lstStyle/>
          <a:p>
            <a:r>
              <a:rPr lang="en-US"/>
              <a:t>Topic Modeling – Browser (Positive Reviews)</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19" name="Google Shape;325;p22">
            <a:extLst>
              <a:ext uri="{FF2B5EF4-FFF2-40B4-BE49-F238E27FC236}">
                <a16:creationId xmlns:a16="http://schemas.microsoft.com/office/drawing/2014/main" id="{C36B2E0E-A038-3D3C-EAFB-559742CC9066}"/>
              </a:ext>
            </a:extLst>
          </p:cNvPr>
          <p:cNvGrpSpPr/>
          <p:nvPr/>
        </p:nvGrpSpPr>
        <p:grpSpPr>
          <a:xfrm>
            <a:off x="263101" y="305786"/>
            <a:ext cx="407743" cy="391135"/>
            <a:chOff x="5233525" y="4954450"/>
            <a:chExt cx="538275" cy="516350"/>
          </a:xfrm>
        </p:grpSpPr>
        <p:sp>
          <p:nvSpPr>
            <p:cNvPr id="20" name="Google Shape;326;p22">
              <a:extLst>
                <a:ext uri="{FF2B5EF4-FFF2-40B4-BE49-F238E27FC236}">
                  <a16:creationId xmlns:a16="http://schemas.microsoft.com/office/drawing/2014/main" id="{66CB8E7E-F7CB-055D-62F6-1C82A7A5A0E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p22">
              <a:extLst>
                <a:ext uri="{FF2B5EF4-FFF2-40B4-BE49-F238E27FC236}">
                  <a16:creationId xmlns:a16="http://schemas.microsoft.com/office/drawing/2014/main" id="{AD43C395-3007-0669-1A85-5CC945EF2F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p22">
              <a:extLst>
                <a:ext uri="{FF2B5EF4-FFF2-40B4-BE49-F238E27FC236}">
                  <a16:creationId xmlns:a16="http://schemas.microsoft.com/office/drawing/2014/main" id="{165D1D37-076E-F66A-EB2D-D98D0B90602D}"/>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22">
              <a:extLst>
                <a:ext uri="{FF2B5EF4-FFF2-40B4-BE49-F238E27FC236}">
                  <a16:creationId xmlns:a16="http://schemas.microsoft.com/office/drawing/2014/main" id="{A1B8E289-6C16-4CBC-35CA-69B5307D63D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22">
              <a:extLst>
                <a:ext uri="{FF2B5EF4-FFF2-40B4-BE49-F238E27FC236}">
                  <a16:creationId xmlns:a16="http://schemas.microsoft.com/office/drawing/2014/main" id="{819A2D0A-6F64-090F-0384-942E57314D9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22">
              <a:extLst>
                <a:ext uri="{FF2B5EF4-FFF2-40B4-BE49-F238E27FC236}">
                  <a16:creationId xmlns:a16="http://schemas.microsoft.com/office/drawing/2014/main" id="{3FCFC3ED-B6AB-E60D-03DC-E095D623A4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2;p22">
              <a:extLst>
                <a:ext uri="{FF2B5EF4-FFF2-40B4-BE49-F238E27FC236}">
                  <a16:creationId xmlns:a16="http://schemas.microsoft.com/office/drawing/2014/main" id="{8CB47BEF-1CA4-7995-1252-C541696641C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3;p22">
              <a:extLst>
                <a:ext uri="{FF2B5EF4-FFF2-40B4-BE49-F238E27FC236}">
                  <a16:creationId xmlns:a16="http://schemas.microsoft.com/office/drawing/2014/main" id="{CF59D3BC-6E97-CF2E-94AB-264BEFE843D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22">
              <a:extLst>
                <a:ext uri="{FF2B5EF4-FFF2-40B4-BE49-F238E27FC236}">
                  <a16:creationId xmlns:a16="http://schemas.microsoft.com/office/drawing/2014/main" id="{3EEEBE91-935A-6DB8-E04F-2EE68D379BD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22">
              <a:extLst>
                <a:ext uri="{FF2B5EF4-FFF2-40B4-BE49-F238E27FC236}">
                  <a16:creationId xmlns:a16="http://schemas.microsoft.com/office/drawing/2014/main" id="{6AADFE09-CBFA-E8A6-5970-56CFFED75D2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22">
              <a:extLst>
                <a:ext uri="{FF2B5EF4-FFF2-40B4-BE49-F238E27FC236}">
                  <a16:creationId xmlns:a16="http://schemas.microsoft.com/office/drawing/2014/main" id="{F4805F50-2EC5-C617-2087-16AE803DEAB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roup 74">
            <a:extLst>
              <a:ext uri="{FF2B5EF4-FFF2-40B4-BE49-F238E27FC236}">
                <a16:creationId xmlns:a16="http://schemas.microsoft.com/office/drawing/2014/main" id="{E251DA54-EDAC-BF51-EB93-1886CB7719A1}"/>
              </a:ext>
            </a:extLst>
          </p:cNvPr>
          <p:cNvGrpSpPr/>
          <p:nvPr/>
        </p:nvGrpSpPr>
        <p:grpSpPr>
          <a:xfrm>
            <a:off x="6000454" y="1111222"/>
            <a:ext cx="3235092" cy="1615669"/>
            <a:chOff x="-1282465" y="2986125"/>
            <a:chExt cx="4269220" cy="1170705"/>
          </a:xfrm>
        </p:grpSpPr>
        <p:sp>
          <p:nvSpPr>
            <p:cNvPr id="42" name="文本框 11">
              <a:extLst>
                <a:ext uri="{FF2B5EF4-FFF2-40B4-BE49-F238E27FC236}">
                  <a16:creationId xmlns:a16="http://schemas.microsoft.com/office/drawing/2014/main" id="{F350C8AF-673B-743D-F0FA-140E33FE0733}"/>
                </a:ext>
              </a:extLst>
            </p:cNvPr>
            <p:cNvSpPr txBox="1"/>
            <p:nvPr/>
          </p:nvSpPr>
          <p:spPr>
            <a:xfrm>
              <a:off x="-1282465" y="2986125"/>
              <a:ext cx="4269220" cy="223013"/>
            </a:xfrm>
            <a:prstGeom prst="rect">
              <a:avLst/>
            </a:prstGeom>
            <a:noFill/>
          </p:spPr>
          <p:txBody>
            <a:bodyPr wrap="square" rtlCol="0">
              <a:spAutoFit/>
            </a:bodyPr>
            <a:lstStyle/>
            <a:p>
              <a:pPr algn="l"/>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Dark Mode &amp; Data Saving Mode</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43" name="矩形 9">
              <a:extLst>
                <a:ext uri="{FF2B5EF4-FFF2-40B4-BE49-F238E27FC236}">
                  <a16:creationId xmlns:a16="http://schemas.microsoft.com/office/drawing/2014/main" id="{42B0F0E9-BB9E-2DFB-BC45-B15FC60EAB9B}"/>
                </a:ext>
              </a:extLst>
            </p:cNvPr>
            <p:cNvSpPr/>
            <p:nvPr/>
          </p:nvSpPr>
          <p:spPr>
            <a:xfrm>
              <a:off x="-1282465" y="3203448"/>
              <a:ext cx="4061804" cy="953382"/>
            </a:xfrm>
            <a:prstGeom prst="rect">
              <a:avLst/>
            </a:prstGeom>
          </p:spPr>
          <p:txBody>
            <a:bodyPr wrap="square">
              <a:spAutoFit/>
            </a:bodyPr>
            <a:lstStyle/>
            <a:p>
              <a:pPr marL="283210" indent="-285750">
                <a:lnSpc>
                  <a:spcPct val="150000"/>
                </a:lnSpc>
                <a:buFont typeface="Wingdings" pitchFamily="2" charset="2"/>
                <a:buChar char="q"/>
                <a:defRPr/>
              </a:pPr>
              <a:r>
                <a:rPr lang="en-US" altLang="zh-CN" sz="900">
                  <a:solidFill>
                    <a:schemeClr val="tx1"/>
                  </a:solidFill>
                  <a:latin typeface="Roboto" panose="02000000000000000000" pitchFamily="2" charset="0"/>
                  <a:ea typeface="Roboto" panose="02000000000000000000" pitchFamily="2" charset="0"/>
                  <a:sym typeface="+mn-ea"/>
                </a:rPr>
                <a:t>Design more dark mode options and improve dark mode layout for dark modes to increase visibility in different environments</a:t>
              </a:r>
            </a:p>
            <a:p>
              <a:pPr marL="283210" indent="-285750">
                <a:lnSpc>
                  <a:spcPct val="150000"/>
                </a:lnSpc>
                <a:buFont typeface="Wingdings" pitchFamily="2" charset="2"/>
                <a:buChar char="q"/>
                <a:defRPr/>
              </a:pPr>
              <a:r>
                <a:rPr lang="en-US" altLang="zh-CN" sz="900">
                  <a:solidFill>
                    <a:schemeClr val="tx1"/>
                  </a:solidFill>
                  <a:latin typeface="Roboto" panose="02000000000000000000" pitchFamily="2" charset="0"/>
                  <a:ea typeface="Roboto" panose="02000000000000000000" pitchFamily="2" charset="0"/>
                  <a:sym typeface="+mn-ea"/>
                </a:rPr>
                <a:t>Set up an automatic reminder feature for users to transfer to data saving modes when the battery is below a certain threshold </a:t>
              </a:r>
            </a:p>
          </p:txBody>
        </p:sp>
      </p:grpSp>
      <p:grpSp>
        <p:nvGrpSpPr>
          <p:cNvPr id="44" name="Group 74">
            <a:extLst>
              <a:ext uri="{FF2B5EF4-FFF2-40B4-BE49-F238E27FC236}">
                <a16:creationId xmlns:a16="http://schemas.microsoft.com/office/drawing/2014/main" id="{B31A1750-8CC0-B9F9-9E0E-992B9343C930}"/>
              </a:ext>
            </a:extLst>
          </p:cNvPr>
          <p:cNvGrpSpPr/>
          <p:nvPr/>
        </p:nvGrpSpPr>
        <p:grpSpPr>
          <a:xfrm>
            <a:off x="6002365" y="3224443"/>
            <a:ext cx="3141635" cy="1205396"/>
            <a:chOff x="-1282466" y="3033173"/>
            <a:chExt cx="4145889" cy="873424"/>
          </a:xfrm>
        </p:grpSpPr>
        <p:sp>
          <p:nvSpPr>
            <p:cNvPr id="45" name="文本框 11">
              <a:extLst>
                <a:ext uri="{FF2B5EF4-FFF2-40B4-BE49-F238E27FC236}">
                  <a16:creationId xmlns:a16="http://schemas.microsoft.com/office/drawing/2014/main" id="{EB977881-CF22-03DD-FF65-F3CCFF6D298F}"/>
                </a:ext>
              </a:extLst>
            </p:cNvPr>
            <p:cNvSpPr txBox="1"/>
            <p:nvPr/>
          </p:nvSpPr>
          <p:spPr>
            <a:xfrm>
              <a:off x="-1282465" y="3033173"/>
              <a:ext cx="3410655" cy="223014"/>
            </a:xfrm>
            <a:prstGeom prst="rect">
              <a:avLst/>
            </a:prstGeom>
            <a:noFill/>
          </p:spPr>
          <p:txBody>
            <a:bodyPr wrap="square" rtlCol="0">
              <a:spAutoFit/>
            </a:bodyPr>
            <a:lstStyle/>
            <a:p>
              <a:pPr algn="l"/>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Desktop Versions</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46" name="矩形 9">
              <a:extLst>
                <a:ext uri="{FF2B5EF4-FFF2-40B4-BE49-F238E27FC236}">
                  <a16:creationId xmlns:a16="http://schemas.microsoft.com/office/drawing/2014/main" id="{92B5AA6E-D4B2-C7B4-6A93-54518C21E4AE}"/>
                </a:ext>
              </a:extLst>
            </p:cNvPr>
            <p:cNvSpPr/>
            <p:nvPr/>
          </p:nvSpPr>
          <p:spPr>
            <a:xfrm>
              <a:off x="-1282466" y="3256187"/>
              <a:ext cx="4145889" cy="650410"/>
            </a:xfrm>
            <a:prstGeom prst="rect">
              <a:avLst/>
            </a:prstGeom>
          </p:spPr>
          <p:txBody>
            <a:bodyPr wrap="square">
              <a:spAutoFit/>
            </a:bodyPr>
            <a:lstStyle/>
            <a:p>
              <a:pPr marL="283210" marR="0" lvl="0" indent="-285750" algn="l"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kumimoji="0" lang="en-US" altLang="zh-CN" sz="900" b="0" i="0" u="none" strike="noStrike" kern="0" cap="none" spc="0" normalizeH="0" baseline="0" noProof="0">
                  <a:ln>
                    <a:noFill/>
                  </a:ln>
                  <a:solidFill>
                    <a:srgbClr val="263248"/>
                  </a:solidFill>
                  <a:effectLst/>
                  <a:uLnTx/>
                  <a:uFillTx/>
                  <a:latin typeface="Roboto" panose="02000000000000000000" pitchFamily="2" charset="0"/>
                  <a:ea typeface="Roboto" panose="02000000000000000000" pitchFamily="2" charset="0"/>
                  <a:sym typeface="+mn-ea"/>
                </a:rPr>
                <a:t>Adjust browser </a:t>
              </a:r>
              <a:r>
                <a:rPr lang="en-US" altLang="zh-CN" sz="900">
                  <a:solidFill>
                    <a:srgbClr val="263248"/>
                  </a:solidFill>
                  <a:latin typeface="Roboto" panose="02000000000000000000" pitchFamily="2" charset="0"/>
                  <a:ea typeface="Roboto" panose="02000000000000000000" pitchFamily="2" charset="0"/>
                  <a:sym typeface="+mn-ea"/>
                </a:rPr>
                <a:t>features according to different platforms to customize different platforms</a:t>
              </a:r>
            </a:p>
            <a:p>
              <a:pPr marL="283210" marR="0" lvl="0" indent="-285750" algn="l"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lang="en-US" altLang="zh-CN" sz="900">
                  <a:solidFill>
                    <a:srgbClr val="263248"/>
                  </a:solidFill>
                  <a:latin typeface="Roboto" panose="02000000000000000000" pitchFamily="2" charset="0"/>
                  <a:ea typeface="Roboto" panose="02000000000000000000" pitchFamily="2" charset="0"/>
                  <a:sym typeface="+mn-ea"/>
                </a:rPr>
                <a:t>Improve the automatic syncing features of </a:t>
              </a:r>
              <a:r>
                <a:rPr kumimoji="0" lang="en-US" altLang="zh-CN" sz="900" b="0" i="0" u="none" strike="noStrike" kern="0" cap="none" spc="0" normalizeH="0" baseline="0" noProof="0">
                  <a:ln>
                    <a:noFill/>
                  </a:ln>
                  <a:solidFill>
                    <a:srgbClr val="263248"/>
                  </a:solidFill>
                  <a:effectLst/>
                  <a:uLnTx/>
                  <a:uFillTx/>
                  <a:latin typeface="Roboto" panose="02000000000000000000" pitchFamily="2" charset="0"/>
                  <a:ea typeface="Roboto" panose="02000000000000000000" pitchFamily="2" charset="0"/>
                  <a:sym typeface="+mn-ea"/>
                </a:rPr>
                <a:t>bookmarks and browsing histories</a:t>
              </a:r>
            </a:p>
          </p:txBody>
        </p:sp>
      </p:grpSp>
      <p:grpSp>
        <p:nvGrpSpPr>
          <p:cNvPr id="47" name="Group 74">
            <a:extLst>
              <a:ext uri="{FF2B5EF4-FFF2-40B4-BE49-F238E27FC236}">
                <a16:creationId xmlns:a16="http://schemas.microsoft.com/office/drawing/2014/main" id="{AAB100CB-3754-3B06-DCAD-B82223EF8C17}"/>
              </a:ext>
            </a:extLst>
          </p:cNvPr>
          <p:cNvGrpSpPr/>
          <p:nvPr/>
        </p:nvGrpSpPr>
        <p:grpSpPr>
          <a:xfrm>
            <a:off x="126380" y="1113095"/>
            <a:ext cx="3341648" cy="1399751"/>
            <a:chOff x="-1520556" y="2994189"/>
            <a:chExt cx="4044729" cy="1014252"/>
          </a:xfrm>
        </p:grpSpPr>
        <p:sp>
          <p:nvSpPr>
            <p:cNvPr id="48" name="文本框 11">
              <a:extLst>
                <a:ext uri="{FF2B5EF4-FFF2-40B4-BE49-F238E27FC236}">
                  <a16:creationId xmlns:a16="http://schemas.microsoft.com/office/drawing/2014/main" id="{B5F8A2B5-1015-9B61-3B7F-776C871B8723}"/>
                </a:ext>
              </a:extLst>
            </p:cNvPr>
            <p:cNvSpPr txBox="1"/>
            <p:nvPr/>
          </p:nvSpPr>
          <p:spPr>
            <a:xfrm>
              <a:off x="-1520556" y="2994189"/>
              <a:ext cx="4044729" cy="223013"/>
            </a:xfrm>
            <a:prstGeom prst="rect">
              <a:avLst/>
            </a:prstGeom>
            <a:noFill/>
          </p:spPr>
          <p:txBody>
            <a:bodyPr wrap="square" rtlCol="0">
              <a:spAutoFit/>
            </a:bodyPr>
            <a:lstStyle/>
            <a:p>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Easy To Use Features</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49" name="矩形 9">
              <a:extLst>
                <a:ext uri="{FF2B5EF4-FFF2-40B4-BE49-F238E27FC236}">
                  <a16:creationId xmlns:a16="http://schemas.microsoft.com/office/drawing/2014/main" id="{34D2B7C8-85F6-7494-11AF-AC90A15E7A93}"/>
                </a:ext>
              </a:extLst>
            </p:cNvPr>
            <p:cNvSpPr/>
            <p:nvPr/>
          </p:nvSpPr>
          <p:spPr>
            <a:xfrm>
              <a:off x="-1520556" y="3207498"/>
              <a:ext cx="3809506" cy="800943"/>
            </a:xfrm>
            <a:prstGeom prst="rect">
              <a:avLst/>
            </a:prstGeom>
          </p:spPr>
          <p:txBody>
            <a:bodyPr wrap="square">
              <a:spAutoFit/>
            </a:bodyPr>
            <a:lstStyle/>
            <a:p>
              <a:pPr marL="283464" indent="-285750">
                <a:lnSpc>
                  <a:spcPct val="150000"/>
                </a:lnSpc>
                <a:buFont typeface="Wingdings" pitchFamily="2" charset="2"/>
                <a:buChar char="q"/>
                <a:defRPr/>
              </a:pPr>
              <a:r>
                <a:rPr lang="en-US" altLang="zh-CN" sz="900">
                  <a:solidFill>
                    <a:schemeClr val="tx1"/>
                  </a:solidFill>
                  <a:latin typeface="Roboto" panose="02000000000000000000" pitchFamily="2" charset="0"/>
                  <a:ea typeface="Roboto" panose="02000000000000000000" pitchFamily="2" charset="0"/>
                  <a:sym typeface="+mn-ea"/>
                </a:rPr>
                <a:t>Streamline features that are less likely to be used and keep user interface neat and clear</a:t>
              </a:r>
            </a:p>
            <a:p>
              <a:pPr marL="283464" indent="-285750">
                <a:lnSpc>
                  <a:spcPct val="150000"/>
                </a:lnSpc>
                <a:buFont typeface="Wingdings" pitchFamily="2" charset="2"/>
                <a:buChar char="q"/>
                <a:defRPr/>
              </a:pPr>
              <a:r>
                <a:rPr lang="en-US" altLang="zh-CN" sz="900">
                  <a:solidFill>
                    <a:schemeClr val="tx1"/>
                  </a:solidFill>
                  <a:latin typeface="Roboto" panose="02000000000000000000" pitchFamily="2" charset="0"/>
                  <a:ea typeface="Roboto" panose="02000000000000000000" pitchFamily="2" charset="0"/>
                  <a:sym typeface="+mn-ea"/>
                </a:rPr>
                <a:t>Highlight no tracking and automatic deleting browsing history options to ensure users of data privacy and security</a:t>
              </a:r>
            </a:p>
          </p:txBody>
        </p:sp>
      </p:grpSp>
      <p:grpSp>
        <p:nvGrpSpPr>
          <p:cNvPr id="50" name="Group 74">
            <a:extLst>
              <a:ext uri="{FF2B5EF4-FFF2-40B4-BE49-F238E27FC236}">
                <a16:creationId xmlns:a16="http://schemas.microsoft.com/office/drawing/2014/main" id="{31BE6C9D-24CC-F24D-9A6E-AC7843EFA9C6}"/>
              </a:ext>
            </a:extLst>
          </p:cNvPr>
          <p:cNvGrpSpPr/>
          <p:nvPr/>
        </p:nvGrpSpPr>
        <p:grpSpPr>
          <a:xfrm>
            <a:off x="126380" y="3224443"/>
            <a:ext cx="3147313" cy="1205396"/>
            <a:chOff x="-2108971" y="2989483"/>
            <a:chExt cx="5580855" cy="873423"/>
          </a:xfrm>
        </p:grpSpPr>
        <p:sp>
          <p:nvSpPr>
            <p:cNvPr id="51" name="文本框 11">
              <a:extLst>
                <a:ext uri="{FF2B5EF4-FFF2-40B4-BE49-F238E27FC236}">
                  <a16:creationId xmlns:a16="http://schemas.microsoft.com/office/drawing/2014/main" id="{6BDFFE3E-C5D8-22DC-1614-41FD8F8D99D6}"/>
                </a:ext>
              </a:extLst>
            </p:cNvPr>
            <p:cNvSpPr txBox="1"/>
            <p:nvPr/>
          </p:nvSpPr>
          <p:spPr>
            <a:xfrm>
              <a:off x="-2108971" y="2989483"/>
              <a:ext cx="4619478" cy="223014"/>
            </a:xfrm>
            <a:prstGeom prst="rect">
              <a:avLst/>
            </a:prstGeom>
            <a:noFill/>
          </p:spPr>
          <p:txBody>
            <a:bodyPr wrap="square" rtlCol="0">
              <a:spAutoFit/>
            </a:bodyPr>
            <a:lstStyle/>
            <a:p>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Extension Support</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52" name="矩形 9">
              <a:extLst>
                <a:ext uri="{FF2B5EF4-FFF2-40B4-BE49-F238E27FC236}">
                  <a16:creationId xmlns:a16="http://schemas.microsoft.com/office/drawing/2014/main" id="{F9B077E7-3355-068E-CD73-AAE65767997C}"/>
                </a:ext>
              </a:extLst>
            </p:cNvPr>
            <p:cNvSpPr/>
            <p:nvPr/>
          </p:nvSpPr>
          <p:spPr>
            <a:xfrm>
              <a:off x="-2098903" y="3212497"/>
              <a:ext cx="5570787" cy="650409"/>
            </a:xfrm>
            <a:prstGeom prst="rect">
              <a:avLst/>
            </a:prstGeom>
          </p:spPr>
          <p:txBody>
            <a:bodyPr wrap="square">
              <a:spAutoFit/>
            </a:bodyPr>
            <a:lstStyle/>
            <a:p>
              <a:pPr marL="283210" marR="0" lvl="0" indent="-285750" algn="l"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lang="en-US" altLang="zh-CN" sz="900">
                  <a:solidFill>
                    <a:srgbClr val="263248"/>
                  </a:solidFill>
                  <a:latin typeface="Roboto" panose="02000000000000000000" pitchFamily="2" charset="0"/>
                  <a:ea typeface="Roboto" panose="02000000000000000000" pitchFamily="2" charset="0"/>
                  <a:sym typeface="+mn-ea"/>
                </a:rPr>
                <a:t>Test the</a:t>
              </a:r>
              <a:r>
                <a:rPr kumimoji="0" lang="en-US" altLang="zh-CN" sz="900" b="0" i="0" u="none" strike="noStrike" kern="0" cap="none" spc="0" normalizeH="0" baseline="0" noProof="0">
                  <a:ln>
                    <a:noFill/>
                  </a:ln>
                  <a:solidFill>
                    <a:srgbClr val="263248"/>
                  </a:solidFill>
                  <a:effectLst/>
                  <a:uLnTx/>
                  <a:uFillTx/>
                  <a:latin typeface="Roboto" panose="02000000000000000000" pitchFamily="2" charset="0"/>
                  <a:ea typeface="Roboto" panose="02000000000000000000" pitchFamily="2" charset="0"/>
                  <a:sym typeface="+mn-ea"/>
                </a:rPr>
                <a:t> compatibility with different browser extensions on a regular basis</a:t>
              </a:r>
            </a:p>
            <a:p>
              <a:pPr marL="283210" marR="0" lvl="0" indent="-285750" algn="l" defTabSz="914400" rtl="0" eaLnBrk="1" fontAlgn="auto" latinLnBrk="0" hangingPunct="1">
                <a:lnSpc>
                  <a:spcPct val="150000"/>
                </a:lnSpc>
                <a:spcBef>
                  <a:spcPts val="0"/>
                </a:spcBef>
                <a:spcAft>
                  <a:spcPts val="0"/>
                </a:spcAft>
                <a:buClr>
                  <a:srgbClr val="000000"/>
                </a:buClr>
                <a:buSzTx/>
                <a:buFont typeface="Wingdings" pitchFamily="2" charset="2"/>
                <a:buChar char="q"/>
                <a:tabLst/>
                <a:defRPr/>
              </a:pPr>
              <a:r>
                <a:rPr lang="en-US" altLang="zh-CN" sz="900">
                  <a:solidFill>
                    <a:srgbClr val="263248"/>
                  </a:solidFill>
                  <a:latin typeface="Roboto" panose="02000000000000000000" pitchFamily="2" charset="0"/>
                  <a:ea typeface="Roboto" panose="02000000000000000000" pitchFamily="2" charset="0"/>
                  <a:sym typeface="+mn-ea"/>
                </a:rPr>
                <a:t>Improve the functionality of high-frequency browser extensions</a:t>
              </a:r>
              <a:endParaRPr kumimoji="0" lang="en-US" altLang="zh-CN" sz="900" b="0" i="0" u="none" strike="noStrike" kern="0" cap="none" spc="0" normalizeH="0" baseline="0" noProof="0">
                <a:ln>
                  <a:noFill/>
                </a:ln>
                <a:solidFill>
                  <a:srgbClr val="263248"/>
                </a:solidFill>
                <a:effectLst/>
                <a:uLnTx/>
                <a:uFillTx/>
                <a:latin typeface="Roboto" panose="02000000000000000000" pitchFamily="2" charset="0"/>
                <a:ea typeface="Roboto" panose="02000000000000000000" pitchFamily="2" charset="0"/>
                <a:sym typeface="+mn-ea"/>
              </a:endParaRPr>
            </a:p>
          </p:txBody>
        </p:sp>
      </p:grpSp>
      <p:grpSp>
        <p:nvGrpSpPr>
          <p:cNvPr id="36" name="Group 35">
            <a:extLst>
              <a:ext uri="{FF2B5EF4-FFF2-40B4-BE49-F238E27FC236}">
                <a16:creationId xmlns:a16="http://schemas.microsoft.com/office/drawing/2014/main" id="{898D5065-D714-D2B4-0FA1-A5B4FC729412}"/>
              </a:ext>
            </a:extLst>
          </p:cNvPr>
          <p:cNvGrpSpPr/>
          <p:nvPr/>
        </p:nvGrpSpPr>
        <p:grpSpPr>
          <a:xfrm>
            <a:off x="3253603" y="1492089"/>
            <a:ext cx="2636794" cy="2657070"/>
            <a:chOff x="3090574" y="1539967"/>
            <a:chExt cx="2636794" cy="2657070"/>
          </a:xfrm>
        </p:grpSpPr>
        <p:sp>
          <p:nvSpPr>
            <p:cNvPr id="37" name="椭圆 30">
              <a:extLst>
                <a:ext uri="{FF2B5EF4-FFF2-40B4-BE49-F238E27FC236}">
                  <a16:creationId xmlns:a16="http://schemas.microsoft.com/office/drawing/2014/main" id="{A871BC47-91D0-2C10-BCFB-5497CF82D729}"/>
                </a:ext>
              </a:extLst>
            </p:cNvPr>
            <p:cNvSpPr/>
            <p:nvPr/>
          </p:nvSpPr>
          <p:spPr>
            <a:xfrm>
              <a:off x="3592753" y="2082852"/>
              <a:ext cx="1600567" cy="1601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任意多边形 24">
              <a:extLst>
                <a:ext uri="{FF2B5EF4-FFF2-40B4-BE49-F238E27FC236}">
                  <a16:creationId xmlns:a16="http://schemas.microsoft.com/office/drawing/2014/main" id="{5BD5249E-E74E-7E99-137E-3AC492A9F3A1}"/>
                </a:ext>
              </a:extLst>
            </p:cNvPr>
            <p:cNvSpPr/>
            <p:nvPr/>
          </p:nvSpPr>
          <p:spPr>
            <a:xfrm>
              <a:off x="3107468" y="1539967"/>
              <a:ext cx="1051596" cy="1060054"/>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9" name="任意多边形 25">
              <a:extLst>
                <a:ext uri="{FF2B5EF4-FFF2-40B4-BE49-F238E27FC236}">
                  <a16:creationId xmlns:a16="http://schemas.microsoft.com/office/drawing/2014/main" id="{BB21CCA5-1D2F-0E83-E26F-26E78D07F29A}"/>
                </a:ext>
              </a:extLst>
            </p:cNvPr>
            <p:cNvSpPr/>
            <p:nvPr/>
          </p:nvSpPr>
          <p:spPr>
            <a:xfrm rot="5400000">
              <a:off x="4663291" y="1535943"/>
              <a:ext cx="1060053" cy="1068101"/>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3" name="任意多边形 28">
              <a:extLst>
                <a:ext uri="{FF2B5EF4-FFF2-40B4-BE49-F238E27FC236}">
                  <a16:creationId xmlns:a16="http://schemas.microsoft.com/office/drawing/2014/main" id="{254D81A3-780F-C630-0C06-1C6F9D5A37A1}"/>
                </a:ext>
              </a:extLst>
            </p:cNvPr>
            <p:cNvSpPr/>
            <p:nvPr/>
          </p:nvSpPr>
          <p:spPr>
            <a:xfrm rot="10800000">
              <a:off x="4675773" y="3136983"/>
              <a:ext cx="1051595" cy="1060053"/>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4" name="任意多边形 29">
              <a:extLst>
                <a:ext uri="{FF2B5EF4-FFF2-40B4-BE49-F238E27FC236}">
                  <a16:creationId xmlns:a16="http://schemas.microsoft.com/office/drawing/2014/main" id="{CEC8C117-1A08-123B-2769-F400D2C49B4C}"/>
                </a:ext>
              </a:extLst>
            </p:cNvPr>
            <p:cNvSpPr/>
            <p:nvPr/>
          </p:nvSpPr>
          <p:spPr>
            <a:xfrm rot="16200000">
              <a:off x="3094598" y="3132958"/>
              <a:ext cx="1060055" cy="1068104"/>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5" name="文本框 39">
              <a:extLst>
                <a:ext uri="{FF2B5EF4-FFF2-40B4-BE49-F238E27FC236}">
                  <a16:creationId xmlns:a16="http://schemas.microsoft.com/office/drawing/2014/main" id="{21C95665-1B10-32AA-2503-2850253F85B0}"/>
                </a:ext>
              </a:extLst>
            </p:cNvPr>
            <p:cNvSpPr txBox="1"/>
            <p:nvPr/>
          </p:nvSpPr>
          <p:spPr>
            <a:xfrm>
              <a:off x="3544860" y="2519241"/>
              <a:ext cx="1696352" cy="738664"/>
            </a:xfrm>
            <a:prstGeom prst="rect">
              <a:avLst/>
            </a:prstGeom>
            <a:noFill/>
            <a:ln>
              <a:noFill/>
            </a:ln>
          </p:spPr>
          <p:txBody>
            <a:bodyPr wrap="square" rtlCol="0">
              <a:spAutoFit/>
            </a:bodyPr>
            <a:lstStyle/>
            <a:p>
              <a:pPr algn="ctr"/>
              <a:r>
                <a:rPr lang="en-US" altLang="zh-CN" b="1">
                  <a:solidFill>
                    <a:schemeClr val="bg1"/>
                  </a:solidFill>
                  <a:latin typeface="Roboto" panose="02000000000000000000" pitchFamily="2" charset="0"/>
                  <a:ea typeface="Roboto" panose="02000000000000000000" pitchFamily="2" charset="0"/>
                </a:rPr>
                <a:t>Positive Aspects</a:t>
              </a:r>
            </a:p>
            <a:p>
              <a:pPr algn="ctr"/>
              <a:r>
                <a:rPr lang="en-US" altLang="zh-CN" b="1">
                  <a:solidFill>
                    <a:schemeClr val="bg1"/>
                  </a:solidFill>
                  <a:latin typeface="Roboto" panose="02000000000000000000" pitchFamily="2" charset="0"/>
                  <a:ea typeface="Roboto" panose="02000000000000000000" pitchFamily="2" charset="0"/>
                </a:rPr>
                <a:t>&amp;</a:t>
              </a:r>
            </a:p>
            <a:p>
              <a:pPr algn="ctr"/>
              <a:r>
                <a:rPr lang="en-US" altLang="zh-CN" b="1">
                  <a:solidFill>
                    <a:schemeClr val="bg1"/>
                  </a:solidFill>
                  <a:latin typeface="Roboto" panose="02000000000000000000" pitchFamily="2" charset="0"/>
                  <a:ea typeface="Roboto" panose="02000000000000000000" pitchFamily="2" charset="0"/>
                </a:rPr>
                <a:t>Reasons</a:t>
              </a:r>
              <a:endParaRPr lang="zh-CN" altLang="en-US" b="1">
                <a:solidFill>
                  <a:schemeClr val="bg1"/>
                </a:solidFill>
                <a:latin typeface="Roboto" panose="02000000000000000000" pitchFamily="2" charset="0"/>
                <a:ea typeface="微软雅黑" panose="020B0503020204020204" charset="-122"/>
              </a:endParaRPr>
            </a:p>
          </p:txBody>
        </p:sp>
      </p:grpSp>
    </p:spTree>
    <p:extLst>
      <p:ext uri="{BB962C8B-B14F-4D97-AF65-F5344CB8AC3E}">
        <p14:creationId xmlns:p14="http://schemas.microsoft.com/office/powerpoint/2010/main" val="25049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par>
                                <p:cTn id="8" presetID="22" presetClass="entr" presetSubtype="2"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right)">
                                      <p:cBhvr>
                                        <p:cTn id="10" dur="500"/>
                                        <p:tgtEl>
                                          <p:spTgt spid="50"/>
                                        </p:tgtEl>
                                      </p:cBhvr>
                                    </p:animEffect>
                                  </p:childTnLst>
                                </p:cTn>
                              </p:par>
                              <p:par>
                                <p:cTn id="11" presetID="22" presetClass="entr" presetSubtype="8"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3840"/>
            <a:ext cx="5258400" cy="513843"/>
          </a:xfrm>
          <a:prstGeom prst="rect">
            <a:avLst/>
          </a:prstGeom>
        </p:spPr>
        <p:txBody>
          <a:bodyPr spcFirstLastPara="1" wrap="square" lIns="91425" tIns="91425" rIns="91425" bIns="91425" anchor="ctr" anchorCtr="0">
            <a:noAutofit/>
          </a:bodyPr>
          <a:lstStyle/>
          <a:p>
            <a:r>
              <a:rPr lang="en-US"/>
              <a:t>Topic Modeling – Browser (Negative Reviews)</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19" name="Google Shape;325;p22">
            <a:extLst>
              <a:ext uri="{FF2B5EF4-FFF2-40B4-BE49-F238E27FC236}">
                <a16:creationId xmlns:a16="http://schemas.microsoft.com/office/drawing/2014/main" id="{C36B2E0E-A038-3D3C-EAFB-559742CC9066}"/>
              </a:ext>
            </a:extLst>
          </p:cNvPr>
          <p:cNvGrpSpPr/>
          <p:nvPr/>
        </p:nvGrpSpPr>
        <p:grpSpPr>
          <a:xfrm>
            <a:off x="263101" y="305786"/>
            <a:ext cx="407743" cy="391135"/>
            <a:chOff x="5233525" y="4954450"/>
            <a:chExt cx="538275" cy="516350"/>
          </a:xfrm>
        </p:grpSpPr>
        <p:sp>
          <p:nvSpPr>
            <p:cNvPr id="20" name="Google Shape;326;p22">
              <a:extLst>
                <a:ext uri="{FF2B5EF4-FFF2-40B4-BE49-F238E27FC236}">
                  <a16:creationId xmlns:a16="http://schemas.microsoft.com/office/drawing/2014/main" id="{66CB8E7E-F7CB-055D-62F6-1C82A7A5A0E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p22">
              <a:extLst>
                <a:ext uri="{FF2B5EF4-FFF2-40B4-BE49-F238E27FC236}">
                  <a16:creationId xmlns:a16="http://schemas.microsoft.com/office/drawing/2014/main" id="{AD43C395-3007-0669-1A85-5CC945EF2F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p22">
              <a:extLst>
                <a:ext uri="{FF2B5EF4-FFF2-40B4-BE49-F238E27FC236}">
                  <a16:creationId xmlns:a16="http://schemas.microsoft.com/office/drawing/2014/main" id="{165D1D37-076E-F66A-EB2D-D98D0B90602D}"/>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22">
              <a:extLst>
                <a:ext uri="{FF2B5EF4-FFF2-40B4-BE49-F238E27FC236}">
                  <a16:creationId xmlns:a16="http://schemas.microsoft.com/office/drawing/2014/main" id="{A1B8E289-6C16-4CBC-35CA-69B5307D63D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22">
              <a:extLst>
                <a:ext uri="{FF2B5EF4-FFF2-40B4-BE49-F238E27FC236}">
                  <a16:creationId xmlns:a16="http://schemas.microsoft.com/office/drawing/2014/main" id="{819A2D0A-6F64-090F-0384-942E57314D9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22">
              <a:extLst>
                <a:ext uri="{FF2B5EF4-FFF2-40B4-BE49-F238E27FC236}">
                  <a16:creationId xmlns:a16="http://schemas.microsoft.com/office/drawing/2014/main" id="{3FCFC3ED-B6AB-E60D-03DC-E095D623A4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2;p22">
              <a:extLst>
                <a:ext uri="{FF2B5EF4-FFF2-40B4-BE49-F238E27FC236}">
                  <a16:creationId xmlns:a16="http://schemas.microsoft.com/office/drawing/2014/main" id="{8CB47BEF-1CA4-7995-1252-C541696641C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3;p22">
              <a:extLst>
                <a:ext uri="{FF2B5EF4-FFF2-40B4-BE49-F238E27FC236}">
                  <a16:creationId xmlns:a16="http://schemas.microsoft.com/office/drawing/2014/main" id="{CF59D3BC-6E97-CF2E-94AB-264BEFE843D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22">
              <a:extLst>
                <a:ext uri="{FF2B5EF4-FFF2-40B4-BE49-F238E27FC236}">
                  <a16:creationId xmlns:a16="http://schemas.microsoft.com/office/drawing/2014/main" id="{3EEEBE91-935A-6DB8-E04F-2EE68D379BD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22">
              <a:extLst>
                <a:ext uri="{FF2B5EF4-FFF2-40B4-BE49-F238E27FC236}">
                  <a16:creationId xmlns:a16="http://schemas.microsoft.com/office/drawing/2014/main" id="{6AADFE09-CBFA-E8A6-5970-56CFFED75D2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22">
              <a:extLst>
                <a:ext uri="{FF2B5EF4-FFF2-40B4-BE49-F238E27FC236}">
                  <a16:creationId xmlns:a16="http://schemas.microsoft.com/office/drawing/2014/main" id="{F4805F50-2EC5-C617-2087-16AE803DEAB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roup 74">
            <a:extLst>
              <a:ext uri="{FF2B5EF4-FFF2-40B4-BE49-F238E27FC236}">
                <a16:creationId xmlns:a16="http://schemas.microsoft.com/office/drawing/2014/main" id="{E251DA54-EDAC-BF51-EB93-1886CB7719A1}"/>
              </a:ext>
            </a:extLst>
          </p:cNvPr>
          <p:cNvGrpSpPr/>
          <p:nvPr/>
        </p:nvGrpSpPr>
        <p:grpSpPr>
          <a:xfrm>
            <a:off x="5872209" y="1343795"/>
            <a:ext cx="3271791" cy="1539499"/>
            <a:chOff x="-1282465" y="3127091"/>
            <a:chExt cx="4061804" cy="1115513"/>
          </a:xfrm>
        </p:grpSpPr>
        <p:sp>
          <p:nvSpPr>
            <p:cNvPr id="42" name="文本框 11">
              <a:extLst>
                <a:ext uri="{FF2B5EF4-FFF2-40B4-BE49-F238E27FC236}">
                  <a16:creationId xmlns:a16="http://schemas.microsoft.com/office/drawing/2014/main" id="{F350C8AF-673B-743D-F0FA-140E33FE0733}"/>
                </a:ext>
              </a:extLst>
            </p:cNvPr>
            <p:cNvSpPr txBox="1"/>
            <p:nvPr/>
          </p:nvSpPr>
          <p:spPr>
            <a:xfrm>
              <a:off x="-1282465" y="3127091"/>
              <a:ext cx="3196392" cy="230893"/>
            </a:xfrm>
            <a:prstGeom prst="rect">
              <a:avLst/>
            </a:prstGeom>
            <a:noFill/>
          </p:spPr>
          <p:txBody>
            <a:bodyPr wrap="square" lIns="91440" tIns="45720" rIns="91440" bIns="45720" rtlCol="0" anchor="t">
              <a:spAutoFit/>
            </a:bodyPr>
            <a:lstStyle/>
            <a:p>
              <a:r>
                <a:rPr lang="en-US" altLang="zh-CN" b="1">
                  <a:solidFill>
                    <a:schemeClr val="tx1">
                      <a:lumMod val="85000"/>
                      <a:lumOff val="15000"/>
                    </a:schemeClr>
                  </a:solidFill>
                  <a:latin typeface="Roboto" panose="02000000000000000000" pitchFamily="2" charset="0"/>
                  <a:ea typeface="Roboto" panose="02000000000000000000" pitchFamily="2" charset="0"/>
                  <a:sym typeface="+mn-ea"/>
                </a:rPr>
                <a:t>AdBlock Failure</a:t>
              </a:r>
              <a:endParaRPr lang="en-US" altLang="zh-CN">
                <a:latin typeface="Roboto" panose="02000000000000000000" pitchFamily="2" charset="0"/>
                <a:ea typeface="Roboto" panose="02000000000000000000" pitchFamily="2" charset="0"/>
              </a:endParaRPr>
            </a:p>
          </p:txBody>
        </p:sp>
        <p:sp>
          <p:nvSpPr>
            <p:cNvPr id="43" name="矩形 9">
              <a:extLst>
                <a:ext uri="{FF2B5EF4-FFF2-40B4-BE49-F238E27FC236}">
                  <a16:creationId xmlns:a16="http://schemas.microsoft.com/office/drawing/2014/main" id="{42B0F0E9-BB9E-2DFB-BC45-B15FC60EAB9B}"/>
                </a:ext>
              </a:extLst>
            </p:cNvPr>
            <p:cNvSpPr/>
            <p:nvPr/>
          </p:nvSpPr>
          <p:spPr>
            <a:xfrm>
              <a:off x="-1282465" y="3357984"/>
              <a:ext cx="4061804" cy="884620"/>
            </a:xfrm>
            <a:prstGeom prst="rect">
              <a:avLst/>
            </a:prstGeom>
          </p:spPr>
          <p:txBody>
            <a:bodyPr wrap="square" lIns="91440" tIns="45720" rIns="91440" bIns="45720" anchor="t">
              <a:spAutoFit/>
            </a:bodyPr>
            <a:lstStyle/>
            <a:p>
              <a:pPr marL="283210" indent="-285750">
                <a:lnSpc>
                  <a:spcPct val="150000"/>
                </a:lnSpc>
                <a:buFont typeface="Wingdings" pitchFamily="2" charset="2"/>
                <a:buChar char="q"/>
              </a:pPr>
              <a:r>
                <a:rPr lang="en-US" altLang="zh-CN" sz="1000">
                  <a:solidFill>
                    <a:schemeClr val="tx1"/>
                  </a:solidFill>
                  <a:latin typeface="Roboto" panose="02000000000000000000" pitchFamily="2" charset="0"/>
                  <a:ea typeface="Roboto" panose="02000000000000000000" pitchFamily="2" charset="0"/>
                  <a:sym typeface="+mn-ea"/>
                </a:rPr>
                <a:t>Monitor and test the AdBlock features to check AdBlock performance on different websites</a:t>
              </a:r>
            </a:p>
            <a:p>
              <a:pPr marL="283210" indent="-285750">
                <a:lnSpc>
                  <a:spcPct val="150000"/>
                </a:lnSpc>
                <a:buFont typeface="Wingdings" pitchFamily="2" charset="2"/>
                <a:buChar char="q"/>
              </a:pPr>
              <a:r>
                <a:rPr lang="en-US" altLang="zh-CN" sz="1000">
                  <a:solidFill>
                    <a:schemeClr val="tx1"/>
                  </a:solidFill>
                  <a:latin typeface="Roboto" panose="02000000000000000000" pitchFamily="2" charset="0"/>
                  <a:ea typeface="Roboto" panose="02000000000000000000" pitchFamily="2" charset="0"/>
                  <a:sym typeface="+mn-ea"/>
                </a:rPr>
                <a:t>Customize AdBlock features according to different websites and dynamically adjust the features</a:t>
              </a:r>
              <a:endParaRPr lang="en-US" sz="1000">
                <a:solidFill>
                  <a:schemeClr val="tx1"/>
                </a:solidFill>
                <a:latin typeface="Roboto" panose="02000000000000000000" pitchFamily="2" charset="0"/>
                <a:ea typeface="Roboto" panose="02000000000000000000" pitchFamily="2" charset="0"/>
              </a:endParaRPr>
            </a:p>
          </p:txBody>
        </p:sp>
      </p:grpSp>
      <p:grpSp>
        <p:nvGrpSpPr>
          <p:cNvPr id="47" name="Group 74">
            <a:extLst>
              <a:ext uri="{FF2B5EF4-FFF2-40B4-BE49-F238E27FC236}">
                <a16:creationId xmlns:a16="http://schemas.microsoft.com/office/drawing/2014/main" id="{AAB100CB-3754-3B06-DCAD-B82223EF8C17}"/>
              </a:ext>
            </a:extLst>
          </p:cNvPr>
          <p:cNvGrpSpPr/>
          <p:nvPr/>
        </p:nvGrpSpPr>
        <p:grpSpPr>
          <a:xfrm>
            <a:off x="330897" y="1343795"/>
            <a:ext cx="2769270" cy="1759456"/>
            <a:chOff x="-2924393" y="3033209"/>
            <a:chExt cx="6273760" cy="1274888"/>
          </a:xfrm>
        </p:grpSpPr>
        <p:sp>
          <p:nvSpPr>
            <p:cNvPr id="48" name="文本框 11">
              <a:extLst>
                <a:ext uri="{FF2B5EF4-FFF2-40B4-BE49-F238E27FC236}">
                  <a16:creationId xmlns:a16="http://schemas.microsoft.com/office/drawing/2014/main" id="{B5F8A2B5-1015-9B61-3B7F-776C871B8723}"/>
                </a:ext>
              </a:extLst>
            </p:cNvPr>
            <p:cNvSpPr txBox="1"/>
            <p:nvPr/>
          </p:nvSpPr>
          <p:spPr>
            <a:xfrm>
              <a:off x="-2924393" y="3033209"/>
              <a:ext cx="6273760" cy="223013"/>
            </a:xfrm>
            <a:prstGeom prst="rect">
              <a:avLst/>
            </a:prstGeom>
            <a:noFill/>
          </p:spPr>
          <p:txBody>
            <a:bodyPr wrap="square" lIns="91440" tIns="45720" rIns="91440" bIns="45720" rtlCol="0" anchor="t">
              <a:spAutoFit/>
            </a:bodyPr>
            <a:lstStyle/>
            <a:p>
              <a:r>
                <a:rPr lang="en-US" altLang="zh-CN" b="1">
                  <a:solidFill>
                    <a:schemeClr val="tx1">
                      <a:lumMod val="85000"/>
                      <a:lumOff val="15000"/>
                    </a:schemeClr>
                  </a:solidFill>
                  <a:latin typeface="Roboto" panose="02000000000000000000" pitchFamily="2" charset="0"/>
                  <a:ea typeface="Roboto" panose="02000000000000000000" pitchFamily="2" charset="0"/>
                </a:rPr>
                <a:t>Update Failure</a:t>
              </a:r>
              <a:endParaRPr lang="en-US" altLang="zh-CN" sz="1400" b="1">
                <a:solidFill>
                  <a:schemeClr val="tx1">
                    <a:lumMod val="85000"/>
                    <a:lumOff val="15000"/>
                  </a:schemeClr>
                </a:solidFill>
                <a:latin typeface="Roboto" panose="02000000000000000000" pitchFamily="2" charset="0"/>
                <a:ea typeface="Roboto" panose="02000000000000000000" pitchFamily="2" charset="0"/>
              </a:endParaRPr>
            </a:p>
          </p:txBody>
        </p:sp>
        <p:sp>
          <p:nvSpPr>
            <p:cNvPr id="49" name="矩形 9">
              <a:extLst>
                <a:ext uri="{FF2B5EF4-FFF2-40B4-BE49-F238E27FC236}">
                  <a16:creationId xmlns:a16="http://schemas.microsoft.com/office/drawing/2014/main" id="{34D2B7C8-85F6-7494-11AF-AC90A15E7A93}"/>
                </a:ext>
              </a:extLst>
            </p:cNvPr>
            <p:cNvSpPr/>
            <p:nvPr/>
          </p:nvSpPr>
          <p:spPr>
            <a:xfrm>
              <a:off x="-2848112" y="3256222"/>
              <a:ext cx="6197479" cy="1051875"/>
            </a:xfrm>
            <a:prstGeom prst="rect">
              <a:avLst/>
            </a:prstGeom>
          </p:spPr>
          <p:txBody>
            <a:bodyPr wrap="square" lIns="91440" tIns="45720" rIns="91440" bIns="45720" anchor="t">
              <a:spAutoFit/>
            </a:bodyPr>
            <a:lstStyle/>
            <a:p>
              <a:pPr marL="283210" indent="-285750">
                <a:lnSpc>
                  <a:spcPct val="150000"/>
                </a:lnSpc>
                <a:buFont typeface="Wingdings" pitchFamily="2" charset="2"/>
                <a:buChar char="q"/>
                <a:defRPr/>
              </a:pPr>
              <a:r>
                <a:rPr lang="en-US" altLang="zh-CN" sz="1000" dirty="0">
                  <a:solidFill>
                    <a:schemeClr val="tx1"/>
                  </a:solidFill>
                  <a:latin typeface="Roboto" panose="02000000000000000000" pitchFamily="2" charset="0"/>
                  <a:ea typeface="Roboto" panose="02000000000000000000" pitchFamily="2" charset="0"/>
                  <a:sym typeface="+mn-ea"/>
                </a:rPr>
                <a:t>Remember user preference of automatic software update</a:t>
              </a:r>
            </a:p>
            <a:p>
              <a:pPr marL="283210" indent="-285750">
                <a:lnSpc>
                  <a:spcPct val="150000"/>
                </a:lnSpc>
                <a:buFont typeface="Wingdings" pitchFamily="2" charset="2"/>
                <a:buChar char="q"/>
                <a:defRPr/>
              </a:pPr>
              <a:r>
                <a:rPr lang="en-US" altLang="zh-CN" sz="1000" dirty="0">
                  <a:solidFill>
                    <a:schemeClr val="tx1"/>
                  </a:solidFill>
                  <a:latin typeface="Roboto" panose="02000000000000000000" pitchFamily="2" charset="0"/>
                  <a:ea typeface="Roboto" panose="02000000000000000000" pitchFamily="2" charset="0"/>
                  <a:sym typeface="+mn-ea"/>
                </a:rPr>
                <a:t>Avoid automatic update when users reject the options</a:t>
              </a:r>
            </a:p>
            <a:p>
              <a:pPr marL="283210" indent="-285750">
                <a:lnSpc>
                  <a:spcPct val="150000"/>
                </a:lnSpc>
                <a:buFont typeface="Wingdings" pitchFamily="2" charset="2"/>
                <a:buChar char="q"/>
                <a:defRPr/>
              </a:pPr>
              <a:r>
                <a:rPr lang="en-US" altLang="zh-CN" sz="1000" dirty="0">
                  <a:solidFill>
                    <a:schemeClr val="tx1"/>
                  </a:solidFill>
                  <a:latin typeface="Roboto" panose="02000000000000000000" pitchFamily="2" charset="0"/>
                  <a:ea typeface="Roboto" panose="02000000000000000000" pitchFamily="2" charset="0"/>
                  <a:sym typeface="+mn-ea"/>
                </a:rPr>
                <a:t>Report update failure cases, analyze the cause of failures and debug accordingly</a:t>
              </a:r>
            </a:p>
          </p:txBody>
        </p:sp>
      </p:grpSp>
      <p:grpSp>
        <p:nvGrpSpPr>
          <p:cNvPr id="6" name="Group 74">
            <a:extLst>
              <a:ext uri="{FF2B5EF4-FFF2-40B4-BE49-F238E27FC236}">
                <a16:creationId xmlns:a16="http://schemas.microsoft.com/office/drawing/2014/main" id="{F71D50D5-B716-DFEB-6D58-F5390B57AC60}"/>
              </a:ext>
            </a:extLst>
          </p:cNvPr>
          <p:cNvGrpSpPr/>
          <p:nvPr/>
        </p:nvGrpSpPr>
        <p:grpSpPr>
          <a:xfrm>
            <a:off x="1865284" y="3770560"/>
            <a:ext cx="5413431" cy="833242"/>
            <a:chOff x="-6456454" y="3072547"/>
            <a:chExt cx="9740207" cy="603761"/>
          </a:xfrm>
        </p:grpSpPr>
        <p:sp>
          <p:nvSpPr>
            <p:cNvPr id="38" name="文本框 11">
              <a:extLst>
                <a:ext uri="{FF2B5EF4-FFF2-40B4-BE49-F238E27FC236}">
                  <a16:creationId xmlns:a16="http://schemas.microsoft.com/office/drawing/2014/main" id="{FCE44642-A884-170C-8867-82056C358DEF}"/>
                </a:ext>
              </a:extLst>
            </p:cNvPr>
            <p:cNvSpPr txBox="1"/>
            <p:nvPr/>
          </p:nvSpPr>
          <p:spPr>
            <a:xfrm>
              <a:off x="-5861116" y="3072547"/>
              <a:ext cx="8542228" cy="223013"/>
            </a:xfrm>
            <a:prstGeom prst="rect">
              <a:avLst/>
            </a:prstGeom>
            <a:noFill/>
          </p:spPr>
          <p:txBody>
            <a:bodyPr wrap="square" lIns="91440" tIns="45720" rIns="91440" bIns="45720" rtlCol="0" anchor="t">
              <a:spAutoFit/>
            </a:bodyPr>
            <a:lstStyle/>
            <a:p>
              <a:pPr algn="ctr"/>
              <a:r>
                <a:rPr lang="en-US" altLang="zh-CN" b="1">
                  <a:solidFill>
                    <a:schemeClr val="tx1">
                      <a:lumMod val="85000"/>
                      <a:lumOff val="15000"/>
                    </a:schemeClr>
                  </a:solidFill>
                  <a:ea typeface="微软雅黑"/>
                </a:rPr>
                <a:t>Forced Grid View</a:t>
              </a:r>
              <a:endParaRPr lang="en-US" altLang="zh-CN" sz="1400" b="1">
                <a:solidFill>
                  <a:schemeClr val="tx1">
                    <a:lumMod val="85000"/>
                    <a:lumOff val="15000"/>
                  </a:schemeClr>
                </a:solidFill>
                <a:ea typeface="微软雅黑" panose="020B0503020204020204" charset="-122"/>
              </a:endParaRPr>
            </a:p>
          </p:txBody>
        </p:sp>
        <p:sp>
          <p:nvSpPr>
            <p:cNvPr id="39" name="矩形 9">
              <a:extLst>
                <a:ext uri="{FF2B5EF4-FFF2-40B4-BE49-F238E27FC236}">
                  <a16:creationId xmlns:a16="http://schemas.microsoft.com/office/drawing/2014/main" id="{46021FEF-0673-4D25-0901-50828334E500}"/>
                </a:ext>
              </a:extLst>
            </p:cNvPr>
            <p:cNvSpPr/>
            <p:nvPr/>
          </p:nvSpPr>
          <p:spPr>
            <a:xfrm>
              <a:off x="-6456454" y="3295560"/>
              <a:ext cx="9740207" cy="380748"/>
            </a:xfrm>
            <a:prstGeom prst="rect">
              <a:avLst/>
            </a:prstGeom>
          </p:spPr>
          <p:txBody>
            <a:bodyPr wrap="square" lIns="91440" tIns="45720" rIns="91440" bIns="45720" anchor="t">
              <a:spAutoFit/>
            </a:bodyPr>
            <a:lstStyle/>
            <a:p>
              <a:pPr marL="283210" indent="-285750">
                <a:lnSpc>
                  <a:spcPct val="150000"/>
                </a:lnSpc>
                <a:buFont typeface="Wingdings" pitchFamily="2" charset="2"/>
                <a:buChar char="q"/>
              </a:pPr>
              <a:r>
                <a:rPr lang="en-US" altLang="zh-CN" sz="1000">
                  <a:solidFill>
                    <a:schemeClr val="tx1"/>
                  </a:solidFill>
                  <a:ea typeface="华文细黑"/>
                  <a:sym typeface="+mn-ea"/>
                </a:rPr>
                <a:t>Increase view options for users to choose between cascade view and grid view</a:t>
              </a:r>
            </a:p>
            <a:p>
              <a:pPr marL="283210" indent="-285750">
                <a:lnSpc>
                  <a:spcPct val="150000"/>
                </a:lnSpc>
                <a:buFont typeface="Wingdings" pitchFamily="2" charset="2"/>
                <a:buChar char="q"/>
              </a:pPr>
              <a:r>
                <a:rPr lang="en-US" altLang="zh-CN" sz="1000">
                  <a:solidFill>
                    <a:schemeClr val="tx1"/>
                  </a:solidFill>
                  <a:ea typeface="华文细黑"/>
                  <a:sym typeface="+mn-ea"/>
                </a:rPr>
                <a:t>Survey and research user experience preference before conducting software updates</a:t>
              </a:r>
              <a:endParaRPr lang="en-US" altLang="zh-CN" sz="1000">
                <a:solidFill>
                  <a:schemeClr val="tx1"/>
                </a:solidFill>
                <a:ea typeface="华文细黑"/>
              </a:endParaRPr>
            </a:p>
          </p:txBody>
        </p:sp>
      </p:grpSp>
      <p:grpSp>
        <p:nvGrpSpPr>
          <p:cNvPr id="44" name="Group 43">
            <a:extLst>
              <a:ext uri="{FF2B5EF4-FFF2-40B4-BE49-F238E27FC236}">
                <a16:creationId xmlns:a16="http://schemas.microsoft.com/office/drawing/2014/main" id="{DED239B3-A2BF-BBBA-A557-6E8250132ADC}"/>
              </a:ext>
            </a:extLst>
          </p:cNvPr>
          <p:cNvGrpSpPr/>
          <p:nvPr/>
        </p:nvGrpSpPr>
        <p:grpSpPr>
          <a:xfrm>
            <a:off x="3630309" y="1531359"/>
            <a:ext cx="1883381" cy="2070192"/>
            <a:chOff x="3300734" y="1476598"/>
            <a:chExt cx="1883381" cy="2070192"/>
          </a:xfrm>
        </p:grpSpPr>
        <p:sp>
          <p:nvSpPr>
            <p:cNvPr id="45" name="Isosceles Triangle 2">
              <a:extLst>
                <a:ext uri="{FF2B5EF4-FFF2-40B4-BE49-F238E27FC236}">
                  <a16:creationId xmlns:a16="http://schemas.microsoft.com/office/drawing/2014/main" id="{CCA5BFE5-0951-53D0-DDBA-AE438C4D3C67}"/>
                </a:ext>
              </a:extLst>
            </p:cNvPr>
            <p:cNvSpPr/>
            <p:nvPr/>
          </p:nvSpPr>
          <p:spPr>
            <a:xfrm>
              <a:off x="3307724" y="1596742"/>
              <a:ext cx="1865343" cy="152148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46" name="文本框 11">
              <a:extLst>
                <a:ext uri="{FF2B5EF4-FFF2-40B4-BE49-F238E27FC236}">
                  <a16:creationId xmlns:a16="http://schemas.microsoft.com/office/drawing/2014/main" id="{8C8F4020-AABA-50C3-4888-1F4614D17674}"/>
                </a:ext>
              </a:extLst>
            </p:cNvPr>
            <p:cNvSpPr txBox="1"/>
            <p:nvPr/>
          </p:nvSpPr>
          <p:spPr>
            <a:xfrm>
              <a:off x="3641683" y="2105488"/>
              <a:ext cx="1226265" cy="954107"/>
            </a:xfrm>
            <a:prstGeom prst="rect">
              <a:avLst/>
            </a:prstGeom>
            <a:noFill/>
            <a:ln>
              <a:noFill/>
            </a:ln>
          </p:spPr>
          <p:txBody>
            <a:bodyPr wrap="square" lIns="91440" tIns="45720" rIns="91440" bIns="45720" rtlCol="0" anchor="t">
              <a:spAutoFit/>
            </a:bodyPr>
            <a:lstStyle/>
            <a:p>
              <a:pPr algn="ctr"/>
              <a:r>
                <a:rPr lang="en-US" altLang="zh-CN" b="1">
                  <a:solidFill>
                    <a:schemeClr val="bg1"/>
                  </a:solidFill>
                  <a:latin typeface="Roboto" panose="02000000000000000000" pitchFamily="2" charset="0"/>
                  <a:ea typeface="Roboto" panose="02000000000000000000" pitchFamily="2" charset="0"/>
                  <a:sym typeface="+mn-ea"/>
                </a:rPr>
                <a:t>Positive</a:t>
              </a:r>
            </a:p>
            <a:p>
              <a:pPr algn="ctr"/>
              <a:r>
                <a:rPr lang="en-US" altLang="zh-CN" b="1">
                  <a:solidFill>
                    <a:schemeClr val="bg1"/>
                  </a:solidFill>
                  <a:latin typeface="Roboto" panose="02000000000000000000" pitchFamily="2" charset="0"/>
                  <a:ea typeface="Roboto" panose="02000000000000000000" pitchFamily="2" charset="0"/>
                  <a:sym typeface="+mn-ea"/>
                </a:rPr>
                <a:t>Aspects</a:t>
              </a:r>
            </a:p>
            <a:p>
              <a:pPr algn="ctr"/>
              <a:r>
                <a:rPr lang="en-US" altLang="zh-CN" b="1">
                  <a:solidFill>
                    <a:schemeClr val="bg1"/>
                  </a:solidFill>
                  <a:latin typeface="Roboto" panose="02000000000000000000" pitchFamily="2" charset="0"/>
                  <a:ea typeface="Roboto" panose="02000000000000000000" pitchFamily="2" charset="0"/>
                  <a:sym typeface="+mn-ea"/>
                </a:rPr>
                <a:t>&amp;</a:t>
              </a:r>
            </a:p>
            <a:p>
              <a:pPr algn="ctr"/>
              <a:r>
                <a:rPr lang="en-US" altLang="zh-CN" b="1">
                  <a:solidFill>
                    <a:schemeClr val="bg1"/>
                  </a:solidFill>
                  <a:latin typeface="Roboto" panose="02000000000000000000" pitchFamily="2" charset="0"/>
                  <a:ea typeface="Roboto" panose="02000000000000000000" pitchFamily="2" charset="0"/>
                  <a:sym typeface="+mn-ea"/>
                </a:rPr>
                <a:t>Solutions</a:t>
              </a:r>
              <a:endParaRPr lang="en-US" altLang="zh-CN">
                <a:solidFill>
                  <a:schemeClr val="bg1"/>
                </a:solidFill>
                <a:latin typeface="Roboto" panose="02000000000000000000" pitchFamily="2" charset="0"/>
                <a:ea typeface="Roboto" panose="02000000000000000000" pitchFamily="2" charset="0"/>
              </a:endParaRPr>
            </a:p>
          </p:txBody>
        </p:sp>
        <p:sp>
          <p:nvSpPr>
            <p:cNvPr id="50" name="矩形 1">
              <a:extLst>
                <a:ext uri="{FF2B5EF4-FFF2-40B4-BE49-F238E27FC236}">
                  <a16:creationId xmlns:a16="http://schemas.microsoft.com/office/drawing/2014/main" id="{9F224BB9-86C7-30A9-8BF5-F20383A158D8}"/>
                </a:ext>
              </a:extLst>
            </p:cNvPr>
            <p:cNvSpPr/>
            <p:nvPr/>
          </p:nvSpPr>
          <p:spPr>
            <a:xfrm rot="1875745">
              <a:off x="3300734" y="1480791"/>
              <a:ext cx="55515"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1">
              <a:extLst>
                <a:ext uri="{FF2B5EF4-FFF2-40B4-BE49-F238E27FC236}">
                  <a16:creationId xmlns:a16="http://schemas.microsoft.com/office/drawing/2014/main" id="{96ED7F87-0CAA-81BD-B65C-2511BD9DD432}"/>
                </a:ext>
              </a:extLst>
            </p:cNvPr>
            <p:cNvSpPr/>
            <p:nvPr/>
          </p:nvSpPr>
          <p:spPr>
            <a:xfrm rot="8835905" flipH="1">
              <a:off x="5138396" y="1476598"/>
              <a:ext cx="45719"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1">
              <a:extLst>
                <a:ext uri="{FF2B5EF4-FFF2-40B4-BE49-F238E27FC236}">
                  <a16:creationId xmlns:a16="http://schemas.microsoft.com/office/drawing/2014/main" id="{3AEA5657-589D-CCFA-4B4E-2822BFE56BD8}"/>
                </a:ext>
              </a:extLst>
            </p:cNvPr>
            <p:cNvSpPr/>
            <p:nvPr/>
          </p:nvSpPr>
          <p:spPr>
            <a:xfrm rot="5400000" flipH="1">
              <a:off x="4241667" y="2906616"/>
              <a:ext cx="45719"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0980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3840"/>
            <a:ext cx="5258400" cy="513843"/>
          </a:xfrm>
          <a:prstGeom prst="rect">
            <a:avLst/>
          </a:prstGeom>
        </p:spPr>
        <p:txBody>
          <a:bodyPr spcFirstLastPara="1" wrap="square" lIns="91425" tIns="91425" rIns="91425" bIns="91425" anchor="ctr" anchorCtr="0">
            <a:noAutofit/>
          </a:bodyPr>
          <a:lstStyle/>
          <a:p>
            <a:r>
              <a:rPr lang="en-US"/>
              <a:t>Topic Modeling – Video Player (Positive Reviews)</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19" name="Google Shape;325;p22">
            <a:extLst>
              <a:ext uri="{FF2B5EF4-FFF2-40B4-BE49-F238E27FC236}">
                <a16:creationId xmlns:a16="http://schemas.microsoft.com/office/drawing/2014/main" id="{C36B2E0E-A038-3D3C-EAFB-559742CC9066}"/>
              </a:ext>
            </a:extLst>
          </p:cNvPr>
          <p:cNvGrpSpPr/>
          <p:nvPr/>
        </p:nvGrpSpPr>
        <p:grpSpPr>
          <a:xfrm>
            <a:off x="263101" y="305786"/>
            <a:ext cx="407743" cy="391135"/>
            <a:chOff x="5233525" y="4954450"/>
            <a:chExt cx="538275" cy="516350"/>
          </a:xfrm>
        </p:grpSpPr>
        <p:sp>
          <p:nvSpPr>
            <p:cNvPr id="20" name="Google Shape;326;p22">
              <a:extLst>
                <a:ext uri="{FF2B5EF4-FFF2-40B4-BE49-F238E27FC236}">
                  <a16:creationId xmlns:a16="http://schemas.microsoft.com/office/drawing/2014/main" id="{66CB8E7E-F7CB-055D-62F6-1C82A7A5A0E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p22">
              <a:extLst>
                <a:ext uri="{FF2B5EF4-FFF2-40B4-BE49-F238E27FC236}">
                  <a16:creationId xmlns:a16="http://schemas.microsoft.com/office/drawing/2014/main" id="{AD43C395-3007-0669-1A85-5CC945EF2F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p22">
              <a:extLst>
                <a:ext uri="{FF2B5EF4-FFF2-40B4-BE49-F238E27FC236}">
                  <a16:creationId xmlns:a16="http://schemas.microsoft.com/office/drawing/2014/main" id="{165D1D37-076E-F66A-EB2D-D98D0B90602D}"/>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22">
              <a:extLst>
                <a:ext uri="{FF2B5EF4-FFF2-40B4-BE49-F238E27FC236}">
                  <a16:creationId xmlns:a16="http://schemas.microsoft.com/office/drawing/2014/main" id="{A1B8E289-6C16-4CBC-35CA-69B5307D63D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22">
              <a:extLst>
                <a:ext uri="{FF2B5EF4-FFF2-40B4-BE49-F238E27FC236}">
                  <a16:creationId xmlns:a16="http://schemas.microsoft.com/office/drawing/2014/main" id="{819A2D0A-6F64-090F-0384-942E57314D9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22">
              <a:extLst>
                <a:ext uri="{FF2B5EF4-FFF2-40B4-BE49-F238E27FC236}">
                  <a16:creationId xmlns:a16="http://schemas.microsoft.com/office/drawing/2014/main" id="{3FCFC3ED-B6AB-E60D-03DC-E095D623A4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2;p22">
              <a:extLst>
                <a:ext uri="{FF2B5EF4-FFF2-40B4-BE49-F238E27FC236}">
                  <a16:creationId xmlns:a16="http://schemas.microsoft.com/office/drawing/2014/main" id="{8CB47BEF-1CA4-7995-1252-C541696641C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3;p22">
              <a:extLst>
                <a:ext uri="{FF2B5EF4-FFF2-40B4-BE49-F238E27FC236}">
                  <a16:creationId xmlns:a16="http://schemas.microsoft.com/office/drawing/2014/main" id="{CF59D3BC-6E97-CF2E-94AB-264BEFE843D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22">
              <a:extLst>
                <a:ext uri="{FF2B5EF4-FFF2-40B4-BE49-F238E27FC236}">
                  <a16:creationId xmlns:a16="http://schemas.microsoft.com/office/drawing/2014/main" id="{3EEEBE91-935A-6DB8-E04F-2EE68D379BD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22">
              <a:extLst>
                <a:ext uri="{FF2B5EF4-FFF2-40B4-BE49-F238E27FC236}">
                  <a16:creationId xmlns:a16="http://schemas.microsoft.com/office/drawing/2014/main" id="{6AADFE09-CBFA-E8A6-5970-56CFFED75D2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22">
              <a:extLst>
                <a:ext uri="{FF2B5EF4-FFF2-40B4-BE49-F238E27FC236}">
                  <a16:creationId xmlns:a16="http://schemas.microsoft.com/office/drawing/2014/main" id="{F4805F50-2EC5-C617-2087-16AE803DEAB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roup 74">
            <a:extLst>
              <a:ext uri="{FF2B5EF4-FFF2-40B4-BE49-F238E27FC236}">
                <a16:creationId xmlns:a16="http://schemas.microsoft.com/office/drawing/2014/main" id="{E251DA54-EDAC-BF51-EB93-1886CB7719A1}"/>
              </a:ext>
            </a:extLst>
          </p:cNvPr>
          <p:cNvGrpSpPr/>
          <p:nvPr/>
        </p:nvGrpSpPr>
        <p:grpSpPr>
          <a:xfrm>
            <a:off x="6169003" y="1188188"/>
            <a:ext cx="2827292" cy="1084322"/>
            <a:chOff x="-1282465" y="3033184"/>
            <a:chExt cx="3731063" cy="785694"/>
          </a:xfrm>
        </p:grpSpPr>
        <p:sp>
          <p:nvSpPr>
            <p:cNvPr id="42" name="文本框 11">
              <a:extLst>
                <a:ext uri="{FF2B5EF4-FFF2-40B4-BE49-F238E27FC236}">
                  <a16:creationId xmlns:a16="http://schemas.microsoft.com/office/drawing/2014/main" id="{F350C8AF-673B-743D-F0FA-140E33FE0733}"/>
                </a:ext>
              </a:extLst>
            </p:cNvPr>
            <p:cNvSpPr txBox="1"/>
            <p:nvPr/>
          </p:nvSpPr>
          <p:spPr>
            <a:xfrm>
              <a:off x="-1282465" y="3033184"/>
              <a:ext cx="3196392" cy="230893"/>
            </a:xfrm>
            <a:prstGeom prst="rect">
              <a:avLst/>
            </a:prstGeom>
            <a:noFill/>
          </p:spPr>
          <p:txBody>
            <a:bodyPr wrap="square" rtlCol="0">
              <a:spAutoFit/>
            </a:bodyPr>
            <a:lstStyle/>
            <a:p>
              <a:pPr algn="l"/>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Support Multiple Format</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43" name="矩形 9">
              <a:extLst>
                <a:ext uri="{FF2B5EF4-FFF2-40B4-BE49-F238E27FC236}">
                  <a16:creationId xmlns:a16="http://schemas.microsoft.com/office/drawing/2014/main" id="{42B0F0E9-BB9E-2DFB-BC45-B15FC60EAB9B}"/>
                </a:ext>
              </a:extLst>
            </p:cNvPr>
            <p:cNvSpPr/>
            <p:nvPr/>
          </p:nvSpPr>
          <p:spPr>
            <a:xfrm>
              <a:off x="-1253922" y="3261902"/>
              <a:ext cx="3702520" cy="556976"/>
            </a:xfrm>
            <a:prstGeom prst="rect">
              <a:avLst/>
            </a:prstGeom>
          </p:spPr>
          <p:txBody>
            <a:bodyPr wrap="square">
              <a:spAutoFit/>
            </a:bodyPr>
            <a:lstStyle/>
            <a:p>
              <a:pPr marL="171450" indent="-171450" algn="l" defTabSz="914400" eaLnBrk="1" hangingPunct="1">
                <a:lnSpc>
                  <a:spcPct val="170000"/>
                </a:lnSpc>
                <a:buFont typeface="Wingdings" pitchFamily="2" charset="2"/>
                <a:buChar char="q"/>
              </a:pPr>
              <a:r>
                <a:rPr lang="en-US" altLang="zh-CN" sz="900" dirty="0">
                  <a:solidFill>
                    <a:schemeClr val="tx1">
                      <a:lumMod val="85000"/>
                      <a:lumOff val="15000"/>
                    </a:schemeClr>
                  </a:solidFill>
                  <a:effectLst/>
                  <a:latin typeface="Roboto" panose="02000000000000000000" pitchFamily="2" charset="0"/>
                  <a:ea typeface="Roboto" panose="02000000000000000000" pitchFamily="2" charset="0"/>
                  <a:sym typeface="+mn-ea"/>
                </a:rPr>
                <a:t>Support </a:t>
              </a:r>
              <a:r>
                <a:rPr lang="en-US" altLang="zh-CN" sz="900" dirty="0">
                  <a:solidFill>
                    <a:schemeClr val="tx1">
                      <a:lumMod val="85000"/>
                      <a:lumOff val="15000"/>
                    </a:schemeClr>
                  </a:solidFill>
                  <a:latin typeface="Roboto" panose="02000000000000000000" pitchFamily="2" charset="0"/>
                  <a:ea typeface="Roboto" panose="02000000000000000000" pitchFamily="2" charset="0"/>
                  <a:sym typeface="+mn-ea"/>
                </a:rPr>
                <a:t>different formats of video such as MP4, MOV, FLV, AVI</a:t>
              </a:r>
            </a:p>
            <a:p>
              <a:pPr marL="171450" indent="-171450" algn="l" defTabSz="914400" eaLnBrk="1" hangingPunct="1">
                <a:lnSpc>
                  <a:spcPct val="170000"/>
                </a:lnSpc>
                <a:buFont typeface="Wingdings" pitchFamily="2" charset="2"/>
                <a:buChar char="q"/>
              </a:pPr>
              <a:r>
                <a:rPr lang="en-US" altLang="zh-CN" sz="900" dirty="0">
                  <a:solidFill>
                    <a:schemeClr val="tx1">
                      <a:lumMod val="85000"/>
                      <a:lumOff val="15000"/>
                    </a:schemeClr>
                  </a:solidFill>
                  <a:effectLst/>
                  <a:latin typeface="Roboto" panose="02000000000000000000" pitchFamily="2" charset="0"/>
                  <a:ea typeface="Roboto" panose="02000000000000000000" pitchFamily="2" charset="0"/>
                  <a:sym typeface="+mn-ea"/>
                </a:rPr>
                <a:t>Support Android TV and other smart TV</a:t>
              </a:r>
              <a:endParaRPr lang="zh-CN" altLang="en-US" sz="900" dirty="0">
                <a:solidFill>
                  <a:schemeClr val="tx1">
                    <a:lumMod val="85000"/>
                    <a:lumOff val="15000"/>
                  </a:schemeClr>
                </a:solidFill>
                <a:effectLst/>
                <a:latin typeface="Roboto" panose="02000000000000000000" pitchFamily="2" charset="0"/>
                <a:ea typeface="微软雅黑" panose="020B0503020204020204" charset="-122"/>
                <a:sym typeface="+mn-ea"/>
              </a:endParaRPr>
            </a:p>
          </p:txBody>
        </p:sp>
      </p:grpSp>
      <p:grpSp>
        <p:nvGrpSpPr>
          <p:cNvPr id="47" name="Group 74">
            <a:extLst>
              <a:ext uri="{FF2B5EF4-FFF2-40B4-BE49-F238E27FC236}">
                <a16:creationId xmlns:a16="http://schemas.microsoft.com/office/drawing/2014/main" id="{AAB100CB-3754-3B06-DCAD-B82223EF8C17}"/>
              </a:ext>
            </a:extLst>
          </p:cNvPr>
          <p:cNvGrpSpPr/>
          <p:nvPr/>
        </p:nvGrpSpPr>
        <p:grpSpPr>
          <a:xfrm>
            <a:off x="263101" y="1187851"/>
            <a:ext cx="3197331" cy="869571"/>
            <a:chOff x="-821267" y="3035810"/>
            <a:chExt cx="3837948" cy="630085"/>
          </a:xfrm>
        </p:grpSpPr>
        <p:sp>
          <p:nvSpPr>
            <p:cNvPr id="48" name="文本框 11">
              <a:extLst>
                <a:ext uri="{FF2B5EF4-FFF2-40B4-BE49-F238E27FC236}">
                  <a16:creationId xmlns:a16="http://schemas.microsoft.com/office/drawing/2014/main" id="{B5F8A2B5-1015-9B61-3B7F-776C871B8723}"/>
                </a:ext>
              </a:extLst>
            </p:cNvPr>
            <p:cNvSpPr txBox="1"/>
            <p:nvPr/>
          </p:nvSpPr>
          <p:spPr>
            <a:xfrm>
              <a:off x="-821267" y="3035810"/>
              <a:ext cx="2174172" cy="230088"/>
            </a:xfrm>
            <a:prstGeom prst="rect">
              <a:avLst/>
            </a:prstGeom>
            <a:noFill/>
          </p:spPr>
          <p:txBody>
            <a:bodyPr wrap="square" rtlCol="0">
              <a:spAutoFit/>
            </a:bodyPr>
            <a:lstStyle/>
            <a:p>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No ad</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49" name="矩形 9">
              <a:extLst>
                <a:ext uri="{FF2B5EF4-FFF2-40B4-BE49-F238E27FC236}">
                  <a16:creationId xmlns:a16="http://schemas.microsoft.com/office/drawing/2014/main" id="{34D2B7C8-85F6-7494-11AF-AC90A15E7A93}"/>
                </a:ext>
              </a:extLst>
            </p:cNvPr>
            <p:cNvSpPr/>
            <p:nvPr/>
          </p:nvSpPr>
          <p:spPr>
            <a:xfrm>
              <a:off x="-821267" y="3279525"/>
              <a:ext cx="3837948" cy="386370"/>
            </a:xfrm>
            <a:prstGeom prst="rect">
              <a:avLst/>
            </a:prstGeom>
          </p:spPr>
          <p:txBody>
            <a:bodyPr wrap="square">
              <a:spAutoFit/>
            </a:bodyPr>
            <a:lstStyle/>
            <a:p>
              <a:pPr marL="171450" indent="-171450" defTabSz="914400" eaLnBrk="1" hangingPunct="1">
                <a:lnSpc>
                  <a:spcPct val="170000"/>
                </a:lnSpc>
                <a:buFont typeface="Wingdings" pitchFamily="2" charset="2"/>
                <a:buChar char="q"/>
              </a:pPr>
              <a:r>
                <a:rPr lang="en-US" altLang="zh-CN" sz="900" dirty="0">
                  <a:solidFill>
                    <a:schemeClr val="tx1">
                      <a:lumMod val="85000"/>
                      <a:lumOff val="15000"/>
                    </a:schemeClr>
                  </a:solidFill>
                  <a:effectLst/>
                  <a:latin typeface="Roboto" panose="02000000000000000000" pitchFamily="2" charset="0"/>
                  <a:ea typeface="Roboto" panose="02000000000000000000" pitchFamily="2" charset="0"/>
                  <a:sym typeface="+mn-ea"/>
                </a:rPr>
                <a:t>Provide video players without intrusive ads</a:t>
              </a:r>
            </a:p>
            <a:p>
              <a:pPr marL="171450" indent="-171450" defTabSz="914400" eaLnBrk="1" hangingPunct="1">
                <a:lnSpc>
                  <a:spcPct val="170000"/>
                </a:lnSpc>
                <a:buFont typeface="Wingdings" pitchFamily="2" charset="2"/>
                <a:buChar char="q"/>
              </a:pPr>
              <a:r>
                <a:rPr lang="en-US" altLang="zh-CN" sz="900" dirty="0">
                  <a:solidFill>
                    <a:schemeClr val="tx1">
                      <a:lumMod val="85000"/>
                      <a:lumOff val="15000"/>
                    </a:schemeClr>
                  </a:solidFill>
                  <a:latin typeface="Roboto" panose="02000000000000000000" pitchFamily="2" charset="0"/>
                  <a:ea typeface="Roboto" panose="02000000000000000000" pitchFamily="2" charset="0"/>
                  <a:sym typeface="+mn-ea"/>
                </a:rPr>
                <a:t>C</a:t>
              </a:r>
              <a:r>
                <a:rPr lang="en-US" altLang="zh-CN" sz="900" dirty="0">
                  <a:solidFill>
                    <a:schemeClr val="tx1">
                      <a:lumMod val="85000"/>
                      <a:lumOff val="15000"/>
                    </a:schemeClr>
                  </a:solidFill>
                  <a:effectLst/>
                  <a:latin typeface="Roboto" panose="02000000000000000000" pitchFamily="2" charset="0"/>
                  <a:ea typeface="Roboto" panose="02000000000000000000" pitchFamily="2" charset="0"/>
                  <a:sym typeface="+mn-ea"/>
                </a:rPr>
                <a:t>reate a non-ad version for users to choose from</a:t>
              </a:r>
              <a:endParaRPr lang="zh-CN" altLang="en-US" sz="900" dirty="0">
                <a:solidFill>
                  <a:schemeClr val="tx1">
                    <a:lumMod val="85000"/>
                    <a:lumOff val="15000"/>
                  </a:schemeClr>
                </a:solidFill>
                <a:effectLst/>
                <a:latin typeface="Roboto" panose="02000000000000000000" pitchFamily="2" charset="0"/>
                <a:ea typeface="微软雅黑" panose="020B0503020204020204" charset="-122"/>
                <a:sym typeface="+mn-ea"/>
              </a:endParaRPr>
            </a:p>
          </p:txBody>
        </p:sp>
      </p:grpSp>
      <p:grpSp>
        <p:nvGrpSpPr>
          <p:cNvPr id="50" name="Group 74">
            <a:extLst>
              <a:ext uri="{FF2B5EF4-FFF2-40B4-BE49-F238E27FC236}">
                <a16:creationId xmlns:a16="http://schemas.microsoft.com/office/drawing/2014/main" id="{31BE6C9D-24CC-F24D-9A6E-AC7843EFA9C6}"/>
              </a:ext>
            </a:extLst>
          </p:cNvPr>
          <p:cNvGrpSpPr/>
          <p:nvPr/>
        </p:nvGrpSpPr>
        <p:grpSpPr>
          <a:xfrm>
            <a:off x="6169003" y="2585327"/>
            <a:ext cx="2848922" cy="1425535"/>
            <a:chOff x="-1485769" y="2995968"/>
            <a:chExt cx="4509434" cy="712768"/>
          </a:xfrm>
        </p:grpSpPr>
        <p:sp>
          <p:nvSpPr>
            <p:cNvPr id="51" name="文本框 11">
              <a:extLst>
                <a:ext uri="{FF2B5EF4-FFF2-40B4-BE49-F238E27FC236}">
                  <a16:creationId xmlns:a16="http://schemas.microsoft.com/office/drawing/2014/main" id="{6BDFFE3E-C5D8-22DC-1614-41FD8F8D99D6}"/>
                </a:ext>
              </a:extLst>
            </p:cNvPr>
            <p:cNvSpPr txBox="1"/>
            <p:nvPr/>
          </p:nvSpPr>
          <p:spPr>
            <a:xfrm>
              <a:off x="-1485769" y="2995968"/>
              <a:ext cx="4195585" cy="153889"/>
            </a:xfrm>
            <a:prstGeom prst="rect">
              <a:avLst/>
            </a:prstGeom>
            <a:noFill/>
          </p:spPr>
          <p:txBody>
            <a:bodyPr wrap="square" rtlCol="0">
              <a:spAutoFit/>
            </a:bodyPr>
            <a:lstStyle/>
            <a:p>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Good for Movie Watching</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52" name="矩形 9">
              <a:extLst>
                <a:ext uri="{FF2B5EF4-FFF2-40B4-BE49-F238E27FC236}">
                  <a16:creationId xmlns:a16="http://schemas.microsoft.com/office/drawing/2014/main" id="{F9B077E7-3355-068E-CD73-AAE65767997C}"/>
                </a:ext>
              </a:extLst>
            </p:cNvPr>
            <p:cNvSpPr/>
            <p:nvPr/>
          </p:nvSpPr>
          <p:spPr>
            <a:xfrm>
              <a:off x="-1485769" y="3154738"/>
              <a:ext cx="4509434" cy="553998"/>
            </a:xfrm>
            <a:prstGeom prst="rect">
              <a:avLst/>
            </a:prstGeom>
          </p:spPr>
          <p:txBody>
            <a:bodyPr wrap="square">
              <a:spAutoFit/>
            </a:bodyPr>
            <a:lstStyle/>
            <a:p>
              <a:pPr marL="283464" indent="-285750" defTabSz="914400" eaLnBrk="1" hangingPunct="1">
                <a:lnSpc>
                  <a:spcPct val="150000"/>
                </a:lnSpc>
                <a:buFont typeface="Wingdings" pitchFamily="2" charset="2"/>
                <a:buChar char="q"/>
                <a:defRPr/>
              </a:pPr>
              <a:r>
                <a:rPr lang="en-US" altLang="zh-CN" sz="900" dirty="0">
                  <a:solidFill>
                    <a:schemeClr val="tx1"/>
                  </a:solidFill>
                  <a:latin typeface="Roboto" panose="02000000000000000000" pitchFamily="2" charset="0"/>
                  <a:ea typeface="Roboto" panose="02000000000000000000" pitchFamily="2" charset="0"/>
                  <a:sym typeface="+mn-ea"/>
                </a:rPr>
                <a:t>Ensure movie can load in quickly</a:t>
              </a:r>
            </a:p>
            <a:p>
              <a:pPr marL="283464" indent="-285750" defTabSz="914400" eaLnBrk="1" hangingPunct="1">
                <a:lnSpc>
                  <a:spcPct val="150000"/>
                </a:lnSpc>
                <a:buFont typeface="Wingdings" pitchFamily="2" charset="2"/>
                <a:buChar char="q"/>
                <a:defRPr/>
              </a:pPr>
              <a:r>
                <a:rPr lang="en-US" altLang="zh-CN" sz="900" dirty="0">
                  <a:solidFill>
                    <a:schemeClr val="tx1"/>
                  </a:solidFill>
                  <a:latin typeface="Roboto" panose="02000000000000000000" pitchFamily="2" charset="0"/>
                  <a:ea typeface="Roboto" panose="02000000000000000000" pitchFamily="2" charset="0"/>
                  <a:sym typeface="+mn-ea"/>
                </a:rPr>
                <a:t>Provide automatic recognition subtitles in different languages</a:t>
              </a:r>
            </a:p>
            <a:p>
              <a:pPr marL="283464" indent="-285750" defTabSz="914400" eaLnBrk="1" hangingPunct="1">
                <a:lnSpc>
                  <a:spcPct val="150000"/>
                </a:lnSpc>
                <a:buFont typeface="Wingdings" pitchFamily="2" charset="2"/>
                <a:buChar char="q"/>
                <a:defRPr/>
              </a:pPr>
              <a:r>
                <a:rPr lang="en-US" altLang="zh-CN" sz="900" dirty="0">
                  <a:solidFill>
                    <a:schemeClr val="tx1"/>
                  </a:solidFill>
                  <a:latin typeface="Roboto" panose="02000000000000000000" pitchFamily="2" charset="0"/>
                  <a:ea typeface="Roboto" panose="02000000000000000000" pitchFamily="2" charset="0"/>
                  <a:sym typeface="+mn-ea"/>
                </a:rPr>
                <a:t>Provide 4K version for video to improve the user experience in movie watching</a:t>
              </a:r>
              <a:endParaRPr lang="zh-CN" altLang="en-US" sz="900" dirty="0">
                <a:solidFill>
                  <a:schemeClr val="tx1"/>
                </a:solidFill>
                <a:latin typeface="Roboto" panose="02000000000000000000" pitchFamily="2" charset="0"/>
                <a:sym typeface="+mn-ea"/>
              </a:endParaRPr>
            </a:p>
          </p:txBody>
        </p:sp>
      </p:grpSp>
      <p:grpSp>
        <p:nvGrpSpPr>
          <p:cNvPr id="60" name="Group 74">
            <a:extLst>
              <a:ext uri="{FF2B5EF4-FFF2-40B4-BE49-F238E27FC236}">
                <a16:creationId xmlns:a16="http://schemas.microsoft.com/office/drawing/2014/main" id="{ED44A63D-C79B-4ECC-EB95-BD07A94A57ED}"/>
              </a:ext>
            </a:extLst>
          </p:cNvPr>
          <p:cNvGrpSpPr/>
          <p:nvPr/>
        </p:nvGrpSpPr>
        <p:grpSpPr>
          <a:xfrm>
            <a:off x="271352" y="2585327"/>
            <a:ext cx="2930999" cy="2232559"/>
            <a:chOff x="-1282465" y="2984337"/>
            <a:chExt cx="3867921" cy="1617700"/>
          </a:xfrm>
        </p:grpSpPr>
        <p:sp>
          <p:nvSpPr>
            <p:cNvPr id="61" name="文本框 11">
              <a:extLst>
                <a:ext uri="{FF2B5EF4-FFF2-40B4-BE49-F238E27FC236}">
                  <a16:creationId xmlns:a16="http://schemas.microsoft.com/office/drawing/2014/main" id="{A7F41623-768E-5FF4-1D9A-C1B270F706D3}"/>
                </a:ext>
              </a:extLst>
            </p:cNvPr>
            <p:cNvSpPr txBox="1"/>
            <p:nvPr/>
          </p:nvSpPr>
          <p:spPr>
            <a:xfrm>
              <a:off x="-1282465" y="2984337"/>
              <a:ext cx="2174171" cy="230088"/>
            </a:xfrm>
            <a:prstGeom prst="rect">
              <a:avLst/>
            </a:prstGeom>
            <a:noFill/>
          </p:spPr>
          <p:txBody>
            <a:bodyPr wrap="square" rtlCol="0">
              <a:spAutoFit/>
            </a:bodyPr>
            <a:lstStyle/>
            <a:p>
              <a:pPr algn="l"/>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Many Feature</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62" name="矩形 9">
              <a:extLst>
                <a:ext uri="{FF2B5EF4-FFF2-40B4-BE49-F238E27FC236}">
                  <a16:creationId xmlns:a16="http://schemas.microsoft.com/office/drawing/2014/main" id="{47ABA2B7-5AC4-0971-9CCF-8AE5B19C4005}"/>
                </a:ext>
              </a:extLst>
            </p:cNvPr>
            <p:cNvSpPr/>
            <p:nvPr/>
          </p:nvSpPr>
          <p:spPr>
            <a:xfrm>
              <a:off x="-1282465" y="3192036"/>
              <a:ext cx="3867921" cy="1410001"/>
            </a:xfrm>
            <a:prstGeom prst="rect">
              <a:avLst/>
            </a:prstGeom>
          </p:spPr>
          <p:txBody>
            <a:bodyPr wrap="square">
              <a:spAutoFit/>
            </a:bodyPr>
            <a:lstStyle/>
            <a:p>
              <a:pPr marL="171450" indent="-171450" algn="l" defTabSz="914400" eaLnBrk="1" hangingPunct="1">
                <a:lnSpc>
                  <a:spcPct val="170000"/>
                </a:lnSpc>
                <a:buFont typeface="Wingdings" pitchFamily="2" charset="2"/>
                <a:buChar char="q"/>
              </a:pPr>
              <a:r>
                <a:rPr lang="en-US" altLang="zh-CN" sz="900" dirty="0">
                  <a:solidFill>
                    <a:schemeClr val="tx1">
                      <a:lumMod val="85000"/>
                      <a:lumOff val="15000"/>
                    </a:schemeClr>
                  </a:solidFill>
                  <a:latin typeface="Roboto" panose="02000000000000000000" pitchFamily="2" charset="0"/>
                  <a:ea typeface="Roboto" panose="02000000000000000000" pitchFamily="2" charset="0"/>
                  <a:sym typeface="+mn-ea"/>
                </a:rPr>
                <a:t>Provide option to switch between languages for dual audio vids</a:t>
              </a:r>
            </a:p>
            <a:p>
              <a:pPr marL="171450" indent="-171450" algn="l" defTabSz="914400" eaLnBrk="1" hangingPunct="1">
                <a:lnSpc>
                  <a:spcPct val="170000"/>
                </a:lnSpc>
                <a:buFont typeface="Wingdings" pitchFamily="2" charset="2"/>
                <a:buChar char="q"/>
              </a:pPr>
              <a:r>
                <a:rPr lang="en-US" altLang="zh-CN" sz="900" dirty="0">
                  <a:solidFill>
                    <a:schemeClr val="tx1">
                      <a:lumMod val="85000"/>
                      <a:lumOff val="15000"/>
                    </a:schemeClr>
                  </a:solidFill>
                  <a:effectLst/>
                  <a:latin typeface="Roboto" panose="02000000000000000000" pitchFamily="2" charset="0"/>
                  <a:ea typeface="Roboto" panose="02000000000000000000" pitchFamily="2" charset="0"/>
                  <a:sym typeface="+mn-ea"/>
                </a:rPr>
                <a:t>Provide features similar to PC version to increase the loyalty of existing PC users</a:t>
              </a:r>
            </a:p>
            <a:p>
              <a:pPr marL="171450" indent="-171450" algn="l" defTabSz="914400" eaLnBrk="1" hangingPunct="1">
                <a:lnSpc>
                  <a:spcPct val="170000"/>
                </a:lnSpc>
                <a:buFont typeface="Wingdings" pitchFamily="2" charset="2"/>
                <a:buChar char="q"/>
              </a:pPr>
              <a:r>
                <a:rPr lang="en-US" altLang="zh-CN" sz="900" dirty="0">
                  <a:solidFill>
                    <a:schemeClr val="tx1">
                      <a:lumMod val="85000"/>
                      <a:lumOff val="15000"/>
                    </a:schemeClr>
                  </a:solidFill>
                  <a:effectLst/>
                  <a:latin typeface="Roboto" panose="02000000000000000000" pitchFamily="2" charset="0"/>
                  <a:ea typeface="Roboto" panose="02000000000000000000" pitchFamily="2" charset="0"/>
                  <a:sym typeface="+mn-ea"/>
                </a:rPr>
                <a:t>Add feature of pan zoom which users can freely zoom video</a:t>
              </a:r>
            </a:p>
            <a:p>
              <a:pPr marL="171450" indent="-171450" algn="l" defTabSz="914400" eaLnBrk="1" hangingPunct="1">
                <a:lnSpc>
                  <a:spcPct val="170000"/>
                </a:lnSpc>
                <a:buFont typeface="Wingdings" pitchFamily="2" charset="2"/>
                <a:buChar char="q"/>
              </a:pPr>
              <a:r>
                <a:rPr lang="en-US" altLang="zh-CN" sz="900" dirty="0">
                  <a:solidFill>
                    <a:schemeClr val="tx1">
                      <a:lumMod val="85000"/>
                      <a:lumOff val="15000"/>
                    </a:schemeClr>
                  </a:solidFill>
                  <a:latin typeface="Roboto" panose="02000000000000000000" pitchFamily="2" charset="0"/>
                  <a:ea typeface="Roboto" panose="02000000000000000000" pitchFamily="2" charset="0"/>
                  <a:sym typeface="+mn-ea"/>
                </a:rPr>
                <a:t>Customize number of seconds to skip</a:t>
              </a:r>
            </a:p>
            <a:p>
              <a:pPr marL="171450" indent="-171450" algn="l" defTabSz="914400" eaLnBrk="1" hangingPunct="1">
                <a:lnSpc>
                  <a:spcPct val="170000"/>
                </a:lnSpc>
                <a:buFont typeface="Wingdings" pitchFamily="2" charset="2"/>
                <a:buChar char="q"/>
              </a:pPr>
              <a:r>
                <a:rPr lang="en-US" altLang="zh-CN" sz="900" dirty="0">
                  <a:solidFill>
                    <a:schemeClr val="tx1">
                      <a:lumMod val="85000"/>
                      <a:lumOff val="15000"/>
                    </a:schemeClr>
                  </a:solidFill>
                  <a:effectLst/>
                  <a:latin typeface="Roboto" panose="02000000000000000000" pitchFamily="2" charset="0"/>
                  <a:ea typeface="Roboto" panose="02000000000000000000" pitchFamily="2" charset="0"/>
                  <a:sym typeface="+mn-ea"/>
                </a:rPr>
                <a:t>Customize audio </a:t>
              </a:r>
              <a:endParaRPr lang="zh-CN" altLang="en-US" sz="900" dirty="0">
                <a:solidFill>
                  <a:schemeClr val="tx1">
                    <a:lumMod val="85000"/>
                    <a:lumOff val="15000"/>
                  </a:schemeClr>
                </a:solidFill>
                <a:effectLst/>
                <a:latin typeface="Roboto" panose="02000000000000000000" pitchFamily="2" charset="0"/>
                <a:ea typeface="微软雅黑" panose="020B0503020204020204" charset="-122"/>
                <a:sym typeface="+mn-ea"/>
              </a:endParaRPr>
            </a:p>
          </p:txBody>
        </p:sp>
      </p:grpSp>
      <p:grpSp>
        <p:nvGrpSpPr>
          <p:cNvPr id="68" name="Group 67">
            <a:extLst>
              <a:ext uri="{FF2B5EF4-FFF2-40B4-BE49-F238E27FC236}">
                <a16:creationId xmlns:a16="http://schemas.microsoft.com/office/drawing/2014/main" id="{E55DA234-94A2-5B59-F918-E27716E49892}"/>
              </a:ext>
            </a:extLst>
          </p:cNvPr>
          <p:cNvGrpSpPr/>
          <p:nvPr/>
        </p:nvGrpSpPr>
        <p:grpSpPr>
          <a:xfrm>
            <a:off x="3253603" y="1604290"/>
            <a:ext cx="2636794" cy="2657070"/>
            <a:chOff x="3090574" y="1539967"/>
            <a:chExt cx="2636794" cy="2657070"/>
          </a:xfrm>
        </p:grpSpPr>
        <p:sp>
          <p:nvSpPr>
            <p:cNvPr id="69" name="椭圆 30">
              <a:extLst>
                <a:ext uri="{FF2B5EF4-FFF2-40B4-BE49-F238E27FC236}">
                  <a16:creationId xmlns:a16="http://schemas.microsoft.com/office/drawing/2014/main" id="{3C3E638E-1897-D210-CB72-97C26FDE025E}"/>
                </a:ext>
              </a:extLst>
            </p:cNvPr>
            <p:cNvSpPr/>
            <p:nvPr/>
          </p:nvSpPr>
          <p:spPr>
            <a:xfrm>
              <a:off x="3592753" y="2082852"/>
              <a:ext cx="1600567" cy="1601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任意多边形 24">
              <a:extLst>
                <a:ext uri="{FF2B5EF4-FFF2-40B4-BE49-F238E27FC236}">
                  <a16:creationId xmlns:a16="http://schemas.microsoft.com/office/drawing/2014/main" id="{340252C5-1B90-D82A-8B77-C76DA91AAA55}"/>
                </a:ext>
              </a:extLst>
            </p:cNvPr>
            <p:cNvSpPr/>
            <p:nvPr/>
          </p:nvSpPr>
          <p:spPr>
            <a:xfrm>
              <a:off x="3107468" y="1539967"/>
              <a:ext cx="1051596" cy="1060054"/>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1" name="任意多边形 25">
              <a:extLst>
                <a:ext uri="{FF2B5EF4-FFF2-40B4-BE49-F238E27FC236}">
                  <a16:creationId xmlns:a16="http://schemas.microsoft.com/office/drawing/2014/main" id="{BED92E03-01B9-E596-5DE2-775B472A9E55}"/>
                </a:ext>
              </a:extLst>
            </p:cNvPr>
            <p:cNvSpPr/>
            <p:nvPr/>
          </p:nvSpPr>
          <p:spPr>
            <a:xfrm rot="5400000">
              <a:off x="4663291" y="1535943"/>
              <a:ext cx="1060053" cy="1068101"/>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2" name="任意多边形 28">
              <a:extLst>
                <a:ext uri="{FF2B5EF4-FFF2-40B4-BE49-F238E27FC236}">
                  <a16:creationId xmlns:a16="http://schemas.microsoft.com/office/drawing/2014/main" id="{9EEA5543-EEB3-999B-722C-948C978B9EB4}"/>
                </a:ext>
              </a:extLst>
            </p:cNvPr>
            <p:cNvSpPr/>
            <p:nvPr/>
          </p:nvSpPr>
          <p:spPr>
            <a:xfrm rot="10800000">
              <a:off x="4675773" y="3136983"/>
              <a:ext cx="1051595" cy="1060053"/>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3" name="任意多边形 29">
              <a:extLst>
                <a:ext uri="{FF2B5EF4-FFF2-40B4-BE49-F238E27FC236}">
                  <a16:creationId xmlns:a16="http://schemas.microsoft.com/office/drawing/2014/main" id="{16C6578B-C026-6451-04E7-CC8A20DD6580}"/>
                </a:ext>
              </a:extLst>
            </p:cNvPr>
            <p:cNvSpPr/>
            <p:nvPr/>
          </p:nvSpPr>
          <p:spPr>
            <a:xfrm rot="16200000">
              <a:off x="3094598" y="3132958"/>
              <a:ext cx="1060055" cy="1068104"/>
            </a:xfrm>
            <a:custGeom>
              <a:avLst/>
              <a:gdLst>
                <a:gd name="connsiteX0" fmla="*/ 4077146 w 4229778"/>
                <a:gd name="connsiteY0" fmla="*/ 2483128 h 4236914"/>
                <a:gd name="connsiteX1" fmla="*/ 4229778 w 4229778"/>
                <a:gd name="connsiteY1" fmla="*/ 2483128 h 4236914"/>
                <a:gd name="connsiteX2" fmla="*/ 4219362 w 4229778"/>
                <a:gd name="connsiteY2" fmla="*/ 2551377 h 4236914"/>
                <a:gd name="connsiteX3" fmla="*/ 2495141 w 4229778"/>
                <a:gd name="connsiteY3" fmla="*/ 4233021 h 4236914"/>
                <a:gd name="connsiteX4" fmla="*/ 2465953 w 4229778"/>
                <a:gd name="connsiteY4" fmla="*/ 4236914 h 4236914"/>
                <a:gd name="connsiteX5" fmla="*/ 2465953 w 4229778"/>
                <a:gd name="connsiteY5" fmla="*/ 4084652 h 4236914"/>
                <a:gd name="connsiteX6" fmla="*/ 2468402 w 4229778"/>
                <a:gd name="connsiteY6" fmla="*/ 4084325 h 4236914"/>
                <a:gd name="connsiteX7" fmla="*/ 4071376 w 4229778"/>
                <a:gd name="connsiteY7" fmla="*/ 2520934 h 4236914"/>
                <a:gd name="connsiteX8" fmla="*/ 0 w 4229778"/>
                <a:gd name="connsiteY8" fmla="*/ 2483128 h 4236914"/>
                <a:gd name="connsiteX9" fmla="*/ 152633 w 4229778"/>
                <a:gd name="connsiteY9" fmla="*/ 2483128 h 4236914"/>
                <a:gd name="connsiteX10" fmla="*/ 158402 w 4229778"/>
                <a:gd name="connsiteY10" fmla="*/ 2520934 h 4236914"/>
                <a:gd name="connsiteX11" fmla="*/ 1591922 w 4229778"/>
                <a:gd name="connsiteY11" fmla="*/ 4046344 h 4236914"/>
                <a:gd name="connsiteX12" fmla="*/ 1729353 w 4229778"/>
                <a:gd name="connsiteY12" fmla="*/ 4077148 h 4236914"/>
                <a:gd name="connsiteX13" fmla="*/ 1729353 w 4229778"/>
                <a:gd name="connsiteY13" fmla="*/ 4231837 h 4236914"/>
                <a:gd name="connsiteX14" fmla="*/ 1552366 w 4229778"/>
                <a:gd name="connsiteY14" fmla="*/ 4192167 h 4236914"/>
                <a:gd name="connsiteX15" fmla="*/ 10416 w 4229778"/>
                <a:gd name="connsiteY15" fmla="*/ 2551377 h 4236914"/>
                <a:gd name="connsiteX16" fmla="*/ 1729353 w 4229778"/>
                <a:gd name="connsiteY16" fmla="*/ 5078 h 4236914"/>
                <a:gd name="connsiteX17" fmla="*/ 1729353 w 4229778"/>
                <a:gd name="connsiteY17" fmla="*/ 159767 h 4236914"/>
                <a:gd name="connsiteX18" fmla="*/ 1591922 w 4229778"/>
                <a:gd name="connsiteY18" fmla="*/ 190570 h 4236914"/>
                <a:gd name="connsiteX19" fmla="*/ 158402 w 4229778"/>
                <a:gd name="connsiteY19" fmla="*/ 1715980 h 4236914"/>
                <a:gd name="connsiteX20" fmla="*/ 153740 w 4229778"/>
                <a:gd name="connsiteY20" fmla="*/ 1746528 h 4236914"/>
                <a:gd name="connsiteX21" fmla="*/ 1108 w 4229778"/>
                <a:gd name="connsiteY21" fmla="*/ 1746528 h 4236914"/>
                <a:gd name="connsiteX22" fmla="*/ 10416 w 4229778"/>
                <a:gd name="connsiteY22" fmla="*/ 1685537 h 4236914"/>
                <a:gd name="connsiteX23" fmla="*/ 1552366 w 4229778"/>
                <a:gd name="connsiteY23" fmla="*/ 44747 h 4236914"/>
                <a:gd name="connsiteX24" fmla="*/ 2465953 w 4229778"/>
                <a:gd name="connsiteY24" fmla="*/ 0 h 4236914"/>
                <a:gd name="connsiteX25" fmla="*/ 2495141 w 4229778"/>
                <a:gd name="connsiteY25" fmla="*/ 3893 h 4236914"/>
                <a:gd name="connsiteX26" fmla="*/ 4219362 w 4229778"/>
                <a:gd name="connsiteY26" fmla="*/ 1685537 h 4236914"/>
                <a:gd name="connsiteX27" fmla="*/ 4228670 w 4229778"/>
                <a:gd name="connsiteY27" fmla="*/ 1746528 h 4236914"/>
                <a:gd name="connsiteX28" fmla="*/ 4076038 w 4229778"/>
                <a:gd name="connsiteY28" fmla="*/ 1746528 h 4236914"/>
                <a:gd name="connsiteX29" fmla="*/ 4071376 w 4229778"/>
                <a:gd name="connsiteY29" fmla="*/ 1715980 h 4236914"/>
                <a:gd name="connsiteX30" fmla="*/ 2468402 w 4229778"/>
                <a:gd name="connsiteY30" fmla="*/ 152589 h 4236914"/>
                <a:gd name="connsiteX31" fmla="*/ 2465953 w 4229778"/>
                <a:gd name="connsiteY31" fmla="*/ 152263 h 4236914"/>
                <a:gd name="connsiteX0-1" fmla="*/ 4077146 w 4229778"/>
                <a:gd name="connsiteY0-2" fmla="*/ 2483128 h 4236914"/>
                <a:gd name="connsiteX1-3" fmla="*/ 4229778 w 4229778"/>
                <a:gd name="connsiteY1-4" fmla="*/ 2483128 h 4236914"/>
                <a:gd name="connsiteX2-5" fmla="*/ 4219362 w 4229778"/>
                <a:gd name="connsiteY2-6" fmla="*/ 2551377 h 4236914"/>
                <a:gd name="connsiteX3-7" fmla="*/ 2495141 w 4229778"/>
                <a:gd name="connsiteY3-8" fmla="*/ 4233021 h 4236914"/>
                <a:gd name="connsiteX4-9" fmla="*/ 2465953 w 4229778"/>
                <a:gd name="connsiteY4-10" fmla="*/ 4236914 h 4236914"/>
                <a:gd name="connsiteX5-11" fmla="*/ 2465953 w 4229778"/>
                <a:gd name="connsiteY5-12" fmla="*/ 4084652 h 4236914"/>
                <a:gd name="connsiteX6-13" fmla="*/ 2468402 w 4229778"/>
                <a:gd name="connsiteY6-14" fmla="*/ 4084325 h 4236914"/>
                <a:gd name="connsiteX7-15" fmla="*/ 4071376 w 4229778"/>
                <a:gd name="connsiteY7-16" fmla="*/ 2520934 h 4236914"/>
                <a:gd name="connsiteX8-17" fmla="*/ 4077146 w 4229778"/>
                <a:gd name="connsiteY8-18" fmla="*/ 2483128 h 4236914"/>
                <a:gd name="connsiteX9-19" fmla="*/ 0 w 4229778"/>
                <a:gd name="connsiteY9-20" fmla="*/ 2483128 h 4236914"/>
                <a:gd name="connsiteX10-21" fmla="*/ 152633 w 4229778"/>
                <a:gd name="connsiteY10-22" fmla="*/ 2483128 h 4236914"/>
                <a:gd name="connsiteX11-23" fmla="*/ 1591922 w 4229778"/>
                <a:gd name="connsiteY11-24" fmla="*/ 4046344 h 4236914"/>
                <a:gd name="connsiteX12-25" fmla="*/ 1729353 w 4229778"/>
                <a:gd name="connsiteY12-26" fmla="*/ 4077148 h 4236914"/>
                <a:gd name="connsiteX13-27" fmla="*/ 1729353 w 4229778"/>
                <a:gd name="connsiteY13-28" fmla="*/ 4231837 h 4236914"/>
                <a:gd name="connsiteX14-29" fmla="*/ 1552366 w 4229778"/>
                <a:gd name="connsiteY14-30" fmla="*/ 4192167 h 4236914"/>
                <a:gd name="connsiteX15-31" fmla="*/ 10416 w 4229778"/>
                <a:gd name="connsiteY15-32" fmla="*/ 2551377 h 4236914"/>
                <a:gd name="connsiteX16-33" fmla="*/ 0 w 4229778"/>
                <a:gd name="connsiteY16-34" fmla="*/ 2483128 h 4236914"/>
                <a:gd name="connsiteX17-35" fmla="*/ 1729353 w 4229778"/>
                <a:gd name="connsiteY17-36" fmla="*/ 5078 h 4236914"/>
                <a:gd name="connsiteX18-37" fmla="*/ 1729353 w 4229778"/>
                <a:gd name="connsiteY18-38" fmla="*/ 159767 h 4236914"/>
                <a:gd name="connsiteX19-39" fmla="*/ 1591922 w 4229778"/>
                <a:gd name="connsiteY19-40" fmla="*/ 190570 h 4236914"/>
                <a:gd name="connsiteX20-41" fmla="*/ 158402 w 4229778"/>
                <a:gd name="connsiteY20-42" fmla="*/ 1715980 h 4236914"/>
                <a:gd name="connsiteX21-43" fmla="*/ 153740 w 4229778"/>
                <a:gd name="connsiteY21-44" fmla="*/ 1746528 h 4236914"/>
                <a:gd name="connsiteX22-45" fmla="*/ 1108 w 4229778"/>
                <a:gd name="connsiteY22-46" fmla="*/ 1746528 h 4236914"/>
                <a:gd name="connsiteX23-47" fmla="*/ 10416 w 4229778"/>
                <a:gd name="connsiteY23-48" fmla="*/ 1685537 h 4236914"/>
                <a:gd name="connsiteX24-49" fmla="*/ 1552366 w 4229778"/>
                <a:gd name="connsiteY24-50" fmla="*/ 44747 h 4236914"/>
                <a:gd name="connsiteX25-51" fmla="*/ 1729353 w 4229778"/>
                <a:gd name="connsiteY25-52" fmla="*/ 5078 h 4236914"/>
                <a:gd name="connsiteX26-53" fmla="*/ 2465953 w 4229778"/>
                <a:gd name="connsiteY26-54" fmla="*/ 0 h 4236914"/>
                <a:gd name="connsiteX27-55" fmla="*/ 2495141 w 4229778"/>
                <a:gd name="connsiteY27-56" fmla="*/ 3893 h 4236914"/>
                <a:gd name="connsiteX28-57" fmla="*/ 4219362 w 4229778"/>
                <a:gd name="connsiteY28-58" fmla="*/ 1685537 h 4236914"/>
                <a:gd name="connsiteX29-59" fmla="*/ 4228670 w 4229778"/>
                <a:gd name="connsiteY29-60" fmla="*/ 1746528 h 4236914"/>
                <a:gd name="connsiteX30-61" fmla="*/ 4076038 w 4229778"/>
                <a:gd name="connsiteY30-62" fmla="*/ 1746528 h 4236914"/>
                <a:gd name="connsiteX31-63" fmla="*/ 4071376 w 4229778"/>
                <a:gd name="connsiteY31-64" fmla="*/ 1715980 h 4236914"/>
                <a:gd name="connsiteX32" fmla="*/ 2468402 w 4229778"/>
                <a:gd name="connsiteY32" fmla="*/ 152589 h 4236914"/>
                <a:gd name="connsiteX33" fmla="*/ 2465953 w 4229778"/>
                <a:gd name="connsiteY33" fmla="*/ 152263 h 4236914"/>
                <a:gd name="connsiteX34" fmla="*/ 2465953 w 4229778"/>
                <a:gd name="connsiteY34" fmla="*/ 0 h 4236914"/>
                <a:gd name="connsiteX0-65" fmla="*/ 4077146 w 4229778"/>
                <a:gd name="connsiteY0-66" fmla="*/ 2483128 h 4236914"/>
                <a:gd name="connsiteX1-67" fmla="*/ 4229778 w 4229778"/>
                <a:gd name="connsiteY1-68" fmla="*/ 2483128 h 4236914"/>
                <a:gd name="connsiteX2-69" fmla="*/ 4219362 w 4229778"/>
                <a:gd name="connsiteY2-70" fmla="*/ 2551377 h 4236914"/>
                <a:gd name="connsiteX3-71" fmla="*/ 2495141 w 4229778"/>
                <a:gd name="connsiteY3-72" fmla="*/ 4233021 h 4236914"/>
                <a:gd name="connsiteX4-73" fmla="*/ 2465953 w 4229778"/>
                <a:gd name="connsiteY4-74" fmla="*/ 4236914 h 4236914"/>
                <a:gd name="connsiteX5-75" fmla="*/ 2465953 w 4229778"/>
                <a:gd name="connsiteY5-76" fmla="*/ 4084652 h 4236914"/>
                <a:gd name="connsiteX6-77" fmla="*/ 2468402 w 4229778"/>
                <a:gd name="connsiteY6-78" fmla="*/ 4084325 h 4236914"/>
                <a:gd name="connsiteX7-79" fmla="*/ 4071376 w 4229778"/>
                <a:gd name="connsiteY7-80" fmla="*/ 2520934 h 4236914"/>
                <a:gd name="connsiteX8-81" fmla="*/ 4077146 w 4229778"/>
                <a:gd name="connsiteY8-82" fmla="*/ 2483128 h 4236914"/>
                <a:gd name="connsiteX9-83" fmla="*/ 0 w 4229778"/>
                <a:gd name="connsiteY9-84" fmla="*/ 2483128 h 4236914"/>
                <a:gd name="connsiteX10-85" fmla="*/ 1591922 w 4229778"/>
                <a:gd name="connsiteY10-86" fmla="*/ 4046344 h 4236914"/>
                <a:gd name="connsiteX11-87" fmla="*/ 1729353 w 4229778"/>
                <a:gd name="connsiteY11-88" fmla="*/ 4077148 h 4236914"/>
                <a:gd name="connsiteX12-89" fmla="*/ 1729353 w 4229778"/>
                <a:gd name="connsiteY12-90" fmla="*/ 4231837 h 4236914"/>
                <a:gd name="connsiteX13-91" fmla="*/ 1552366 w 4229778"/>
                <a:gd name="connsiteY13-92" fmla="*/ 4192167 h 4236914"/>
                <a:gd name="connsiteX14-93" fmla="*/ 10416 w 4229778"/>
                <a:gd name="connsiteY14-94" fmla="*/ 2551377 h 4236914"/>
                <a:gd name="connsiteX15-95" fmla="*/ 0 w 4229778"/>
                <a:gd name="connsiteY15-96" fmla="*/ 2483128 h 4236914"/>
                <a:gd name="connsiteX16-97" fmla="*/ 1729353 w 4229778"/>
                <a:gd name="connsiteY16-98" fmla="*/ 5078 h 4236914"/>
                <a:gd name="connsiteX17-99" fmla="*/ 1729353 w 4229778"/>
                <a:gd name="connsiteY17-100" fmla="*/ 159767 h 4236914"/>
                <a:gd name="connsiteX18-101" fmla="*/ 1591922 w 4229778"/>
                <a:gd name="connsiteY18-102" fmla="*/ 190570 h 4236914"/>
                <a:gd name="connsiteX19-103" fmla="*/ 158402 w 4229778"/>
                <a:gd name="connsiteY19-104" fmla="*/ 1715980 h 4236914"/>
                <a:gd name="connsiteX20-105" fmla="*/ 153740 w 4229778"/>
                <a:gd name="connsiteY20-106" fmla="*/ 1746528 h 4236914"/>
                <a:gd name="connsiteX21-107" fmla="*/ 1108 w 4229778"/>
                <a:gd name="connsiteY21-108" fmla="*/ 1746528 h 4236914"/>
                <a:gd name="connsiteX22-109" fmla="*/ 10416 w 4229778"/>
                <a:gd name="connsiteY22-110" fmla="*/ 1685537 h 4236914"/>
                <a:gd name="connsiteX23-111" fmla="*/ 1552366 w 4229778"/>
                <a:gd name="connsiteY23-112" fmla="*/ 44747 h 4236914"/>
                <a:gd name="connsiteX24-113" fmla="*/ 1729353 w 4229778"/>
                <a:gd name="connsiteY24-114" fmla="*/ 5078 h 4236914"/>
                <a:gd name="connsiteX25-115" fmla="*/ 2465953 w 4229778"/>
                <a:gd name="connsiteY25-116" fmla="*/ 0 h 4236914"/>
                <a:gd name="connsiteX26-117" fmla="*/ 2495141 w 4229778"/>
                <a:gd name="connsiteY26-118" fmla="*/ 3893 h 4236914"/>
                <a:gd name="connsiteX27-119" fmla="*/ 4219362 w 4229778"/>
                <a:gd name="connsiteY27-120" fmla="*/ 1685537 h 4236914"/>
                <a:gd name="connsiteX28-121" fmla="*/ 4228670 w 4229778"/>
                <a:gd name="connsiteY28-122" fmla="*/ 1746528 h 4236914"/>
                <a:gd name="connsiteX29-123" fmla="*/ 4076038 w 4229778"/>
                <a:gd name="connsiteY29-124" fmla="*/ 1746528 h 4236914"/>
                <a:gd name="connsiteX30-125" fmla="*/ 4071376 w 4229778"/>
                <a:gd name="connsiteY30-126" fmla="*/ 1715980 h 4236914"/>
                <a:gd name="connsiteX31-127" fmla="*/ 2468402 w 4229778"/>
                <a:gd name="connsiteY31-128" fmla="*/ 152589 h 4236914"/>
                <a:gd name="connsiteX32-129" fmla="*/ 2465953 w 4229778"/>
                <a:gd name="connsiteY32-130" fmla="*/ 152263 h 4236914"/>
                <a:gd name="connsiteX33-131" fmla="*/ 2465953 w 4229778"/>
                <a:gd name="connsiteY33-132" fmla="*/ 0 h 4236914"/>
                <a:gd name="connsiteX0-133" fmla="*/ 4076038 w 4228670"/>
                <a:gd name="connsiteY0-134" fmla="*/ 2483128 h 4236914"/>
                <a:gd name="connsiteX1-135" fmla="*/ 4228670 w 4228670"/>
                <a:gd name="connsiteY1-136" fmla="*/ 2483128 h 4236914"/>
                <a:gd name="connsiteX2-137" fmla="*/ 4218254 w 4228670"/>
                <a:gd name="connsiteY2-138" fmla="*/ 2551377 h 4236914"/>
                <a:gd name="connsiteX3-139" fmla="*/ 2494033 w 4228670"/>
                <a:gd name="connsiteY3-140" fmla="*/ 4233021 h 4236914"/>
                <a:gd name="connsiteX4-141" fmla="*/ 2464845 w 4228670"/>
                <a:gd name="connsiteY4-142" fmla="*/ 4236914 h 4236914"/>
                <a:gd name="connsiteX5-143" fmla="*/ 2464845 w 4228670"/>
                <a:gd name="connsiteY5-144" fmla="*/ 4084652 h 4236914"/>
                <a:gd name="connsiteX6-145" fmla="*/ 2467294 w 4228670"/>
                <a:gd name="connsiteY6-146" fmla="*/ 4084325 h 4236914"/>
                <a:gd name="connsiteX7-147" fmla="*/ 4070268 w 4228670"/>
                <a:gd name="connsiteY7-148" fmla="*/ 2520934 h 4236914"/>
                <a:gd name="connsiteX8-149" fmla="*/ 4076038 w 4228670"/>
                <a:gd name="connsiteY8-150" fmla="*/ 2483128 h 4236914"/>
                <a:gd name="connsiteX9-151" fmla="*/ 9308 w 4228670"/>
                <a:gd name="connsiteY9-152" fmla="*/ 2551377 h 4236914"/>
                <a:gd name="connsiteX10-153" fmla="*/ 1590814 w 4228670"/>
                <a:gd name="connsiteY10-154" fmla="*/ 4046344 h 4236914"/>
                <a:gd name="connsiteX11-155" fmla="*/ 1728245 w 4228670"/>
                <a:gd name="connsiteY11-156" fmla="*/ 4077148 h 4236914"/>
                <a:gd name="connsiteX12-157" fmla="*/ 1728245 w 4228670"/>
                <a:gd name="connsiteY12-158" fmla="*/ 4231837 h 4236914"/>
                <a:gd name="connsiteX13-159" fmla="*/ 1551258 w 4228670"/>
                <a:gd name="connsiteY13-160" fmla="*/ 4192167 h 4236914"/>
                <a:gd name="connsiteX14-161" fmla="*/ 9308 w 4228670"/>
                <a:gd name="connsiteY14-162" fmla="*/ 2551377 h 4236914"/>
                <a:gd name="connsiteX15-163" fmla="*/ 1728245 w 4228670"/>
                <a:gd name="connsiteY15-164" fmla="*/ 5078 h 4236914"/>
                <a:gd name="connsiteX16-165" fmla="*/ 1728245 w 4228670"/>
                <a:gd name="connsiteY16-166" fmla="*/ 159767 h 4236914"/>
                <a:gd name="connsiteX17-167" fmla="*/ 1590814 w 4228670"/>
                <a:gd name="connsiteY17-168" fmla="*/ 190570 h 4236914"/>
                <a:gd name="connsiteX18-169" fmla="*/ 157294 w 4228670"/>
                <a:gd name="connsiteY18-170" fmla="*/ 1715980 h 4236914"/>
                <a:gd name="connsiteX19-171" fmla="*/ 152632 w 4228670"/>
                <a:gd name="connsiteY19-172" fmla="*/ 1746528 h 4236914"/>
                <a:gd name="connsiteX20-173" fmla="*/ 0 w 4228670"/>
                <a:gd name="connsiteY20-174" fmla="*/ 1746528 h 4236914"/>
                <a:gd name="connsiteX21-175" fmla="*/ 9308 w 4228670"/>
                <a:gd name="connsiteY21-176" fmla="*/ 1685537 h 4236914"/>
                <a:gd name="connsiteX22-177" fmla="*/ 1551258 w 4228670"/>
                <a:gd name="connsiteY22-178" fmla="*/ 44747 h 4236914"/>
                <a:gd name="connsiteX23-179" fmla="*/ 1728245 w 4228670"/>
                <a:gd name="connsiteY23-180" fmla="*/ 5078 h 4236914"/>
                <a:gd name="connsiteX24-181" fmla="*/ 2464845 w 4228670"/>
                <a:gd name="connsiteY24-182" fmla="*/ 0 h 4236914"/>
                <a:gd name="connsiteX25-183" fmla="*/ 2494033 w 4228670"/>
                <a:gd name="connsiteY25-184" fmla="*/ 3893 h 4236914"/>
                <a:gd name="connsiteX26-185" fmla="*/ 4218254 w 4228670"/>
                <a:gd name="connsiteY26-186" fmla="*/ 1685537 h 4236914"/>
                <a:gd name="connsiteX27-187" fmla="*/ 4227562 w 4228670"/>
                <a:gd name="connsiteY27-188" fmla="*/ 1746528 h 4236914"/>
                <a:gd name="connsiteX28-189" fmla="*/ 4074930 w 4228670"/>
                <a:gd name="connsiteY28-190" fmla="*/ 1746528 h 4236914"/>
                <a:gd name="connsiteX29-191" fmla="*/ 4070268 w 4228670"/>
                <a:gd name="connsiteY29-192" fmla="*/ 1715980 h 4236914"/>
                <a:gd name="connsiteX30-193" fmla="*/ 2467294 w 4228670"/>
                <a:gd name="connsiteY30-194" fmla="*/ 152589 h 4236914"/>
                <a:gd name="connsiteX31-195" fmla="*/ 2464845 w 4228670"/>
                <a:gd name="connsiteY31-196" fmla="*/ 152263 h 4236914"/>
                <a:gd name="connsiteX32-197" fmla="*/ 2464845 w 4228670"/>
                <a:gd name="connsiteY32-198" fmla="*/ 0 h 4236914"/>
                <a:gd name="connsiteX0-199" fmla="*/ 4076038 w 4228670"/>
                <a:gd name="connsiteY0-200" fmla="*/ 2483128 h 4236914"/>
                <a:gd name="connsiteX1-201" fmla="*/ 4228670 w 4228670"/>
                <a:gd name="connsiteY1-202" fmla="*/ 2483128 h 4236914"/>
                <a:gd name="connsiteX2-203" fmla="*/ 4218254 w 4228670"/>
                <a:gd name="connsiteY2-204" fmla="*/ 2551377 h 4236914"/>
                <a:gd name="connsiteX3-205" fmla="*/ 2494033 w 4228670"/>
                <a:gd name="connsiteY3-206" fmla="*/ 4233021 h 4236914"/>
                <a:gd name="connsiteX4-207" fmla="*/ 2464845 w 4228670"/>
                <a:gd name="connsiteY4-208" fmla="*/ 4236914 h 4236914"/>
                <a:gd name="connsiteX5-209" fmla="*/ 2464845 w 4228670"/>
                <a:gd name="connsiteY5-210" fmla="*/ 4084652 h 4236914"/>
                <a:gd name="connsiteX6-211" fmla="*/ 2467294 w 4228670"/>
                <a:gd name="connsiteY6-212" fmla="*/ 4084325 h 4236914"/>
                <a:gd name="connsiteX7-213" fmla="*/ 4070268 w 4228670"/>
                <a:gd name="connsiteY7-214" fmla="*/ 2520934 h 4236914"/>
                <a:gd name="connsiteX8-215" fmla="*/ 4076038 w 4228670"/>
                <a:gd name="connsiteY8-216" fmla="*/ 2483128 h 4236914"/>
                <a:gd name="connsiteX9-217" fmla="*/ 1551258 w 4228670"/>
                <a:gd name="connsiteY9-218" fmla="*/ 4192167 h 4236914"/>
                <a:gd name="connsiteX10-219" fmla="*/ 1590814 w 4228670"/>
                <a:gd name="connsiteY10-220" fmla="*/ 4046344 h 4236914"/>
                <a:gd name="connsiteX11-221" fmla="*/ 1728245 w 4228670"/>
                <a:gd name="connsiteY11-222" fmla="*/ 4077148 h 4236914"/>
                <a:gd name="connsiteX12-223" fmla="*/ 1728245 w 4228670"/>
                <a:gd name="connsiteY12-224" fmla="*/ 4231837 h 4236914"/>
                <a:gd name="connsiteX13-225" fmla="*/ 1551258 w 4228670"/>
                <a:gd name="connsiteY13-226" fmla="*/ 4192167 h 4236914"/>
                <a:gd name="connsiteX14-227" fmla="*/ 1728245 w 4228670"/>
                <a:gd name="connsiteY14-228" fmla="*/ 5078 h 4236914"/>
                <a:gd name="connsiteX15-229" fmla="*/ 1728245 w 4228670"/>
                <a:gd name="connsiteY15-230" fmla="*/ 159767 h 4236914"/>
                <a:gd name="connsiteX16-231" fmla="*/ 1590814 w 4228670"/>
                <a:gd name="connsiteY16-232" fmla="*/ 190570 h 4236914"/>
                <a:gd name="connsiteX17-233" fmla="*/ 157294 w 4228670"/>
                <a:gd name="connsiteY17-234" fmla="*/ 1715980 h 4236914"/>
                <a:gd name="connsiteX18-235" fmla="*/ 152632 w 4228670"/>
                <a:gd name="connsiteY18-236" fmla="*/ 1746528 h 4236914"/>
                <a:gd name="connsiteX19-237" fmla="*/ 0 w 4228670"/>
                <a:gd name="connsiteY19-238" fmla="*/ 1746528 h 4236914"/>
                <a:gd name="connsiteX20-239" fmla="*/ 9308 w 4228670"/>
                <a:gd name="connsiteY20-240" fmla="*/ 1685537 h 4236914"/>
                <a:gd name="connsiteX21-241" fmla="*/ 1551258 w 4228670"/>
                <a:gd name="connsiteY21-242" fmla="*/ 44747 h 4236914"/>
                <a:gd name="connsiteX22-243" fmla="*/ 1728245 w 4228670"/>
                <a:gd name="connsiteY22-244" fmla="*/ 5078 h 4236914"/>
                <a:gd name="connsiteX23-245" fmla="*/ 2464845 w 4228670"/>
                <a:gd name="connsiteY23-246" fmla="*/ 0 h 4236914"/>
                <a:gd name="connsiteX24-247" fmla="*/ 2494033 w 4228670"/>
                <a:gd name="connsiteY24-248" fmla="*/ 3893 h 4236914"/>
                <a:gd name="connsiteX25-249" fmla="*/ 4218254 w 4228670"/>
                <a:gd name="connsiteY25-250" fmla="*/ 1685537 h 4236914"/>
                <a:gd name="connsiteX26-251" fmla="*/ 4227562 w 4228670"/>
                <a:gd name="connsiteY26-252" fmla="*/ 1746528 h 4236914"/>
                <a:gd name="connsiteX27-253" fmla="*/ 4074930 w 4228670"/>
                <a:gd name="connsiteY27-254" fmla="*/ 1746528 h 4236914"/>
                <a:gd name="connsiteX28-255" fmla="*/ 4070268 w 4228670"/>
                <a:gd name="connsiteY28-256" fmla="*/ 1715980 h 4236914"/>
                <a:gd name="connsiteX29-257" fmla="*/ 2467294 w 4228670"/>
                <a:gd name="connsiteY29-258" fmla="*/ 152589 h 4236914"/>
                <a:gd name="connsiteX30-259" fmla="*/ 2464845 w 4228670"/>
                <a:gd name="connsiteY30-260" fmla="*/ 152263 h 4236914"/>
                <a:gd name="connsiteX31-261" fmla="*/ 2464845 w 4228670"/>
                <a:gd name="connsiteY31-262" fmla="*/ 0 h 4236914"/>
                <a:gd name="connsiteX0-263" fmla="*/ 4076038 w 4228670"/>
                <a:gd name="connsiteY0-264" fmla="*/ 2483128 h 4236914"/>
                <a:gd name="connsiteX1-265" fmla="*/ 4228670 w 4228670"/>
                <a:gd name="connsiteY1-266" fmla="*/ 2483128 h 4236914"/>
                <a:gd name="connsiteX2-267" fmla="*/ 4218254 w 4228670"/>
                <a:gd name="connsiteY2-268" fmla="*/ 2551377 h 4236914"/>
                <a:gd name="connsiteX3-269" fmla="*/ 2494033 w 4228670"/>
                <a:gd name="connsiteY3-270" fmla="*/ 4233021 h 4236914"/>
                <a:gd name="connsiteX4-271" fmla="*/ 2464845 w 4228670"/>
                <a:gd name="connsiteY4-272" fmla="*/ 4236914 h 4236914"/>
                <a:gd name="connsiteX5-273" fmla="*/ 2464845 w 4228670"/>
                <a:gd name="connsiteY5-274" fmla="*/ 4084652 h 4236914"/>
                <a:gd name="connsiteX6-275" fmla="*/ 2467294 w 4228670"/>
                <a:gd name="connsiteY6-276" fmla="*/ 4084325 h 4236914"/>
                <a:gd name="connsiteX7-277" fmla="*/ 4070268 w 4228670"/>
                <a:gd name="connsiteY7-278" fmla="*/ 2520934 h 4236914"/>
                <a:gd name="connsiteX8-279" fmla="*/ 4076038 w 4228670"/>
                <a:gd name="connsiteY8-280" fmla="*/ 2483128 h 4236914"/>
                <a:gd name="connsiteX9-281" fmla="*/ 1551258 w 4228670"/>
                <a:gd name="connsiteY9-282" fmla="*/ 4192167 h 4236914"/>
                <a:gd name="connsiteX10-283" fmla="*/ 1728245 w 4228670"/>
                <a:gd name="connsiteY10-284" fmla="*/ 4077148 h 4236914"/>
                <a:gd name="connsiteX11-285" fmla="*/ 1728245 w 4228670"/>
                <a:gd name="connsiteY11-286" fmla="*/ 4231837 h 4236914"/>
                <a:gd name="connsiteX12-287" fmla="*/ 1551258 w 4228670"/>
                <a:gd name="connsiteY12-288" fmla="*/ 4192167 h 4236914"/>
                <a:gd name="connsiteX13-289" fmla="*/ 1728245 w 4228670"/>
                <a:gd name="connsiteY13-290" fmla="*/ 5078 h 4236914"/>
                <a:gd name="connsiteX14-291" fmla="*/ 1728245 w 4228670"/>
                <a:gd name="connsiteY14-292" fmla="*/ 159767 h 4236914"/>
                <a:gd name="connsiteX15-293" fmla="*/ 1590814 w 4228670"/>
                <a:gd name="connsiteY15-294" fmla="*/ 190570 h 4236914"/>
                <a:gd name="connsiteX16-295" fmla="*/ 157294 w 4228670"/>
                <a:gd name="connsiteY16-296" fmla="*/ 1715980 h 4236914"/>
                <a:gd name="connsiteX17-297" fmla="*/ 152632 w 4228670"/>
                <a:gd name="connsiteY17-298" fmla="*/ 1746528 h 4236914"/>
                <a:gd name="connsiteX18-299" fmla="*/ 0 w 4228670"/>
                <a:gd name="connsiteY18-300" fmla="*/ 1746528 h 4236914"/>
                <a:gd name="connsiteX19-301" fmla="*/ 9308 w 4228670"/>
                <a:gd name="connsiteY19-302" fmla="*/ 1685537 h 4236914"/>
                <a:gd name="connsiteX20-303" fmla="*/ 1551258 w 4228670"/>
                <a:gd name="connsiteY20-304" fmla="*/ 44747 h 4236914"/>
                <a:gd name="connsiteX21-305" fmla="*/ 1728245 w 4228670"/>
                <a:gd name="connsiteY21-306" fmla="*/ 5078 h 4236914"/>
                <a:gd name="connsiteX22-307" fmla="*/ 2464845 w 4228670"/>
                <a:gd name="connsiteY22-308" fmla="*/ 0 h 4236914"/>
                <a:gd name="connsiteX23-309" fmla="*/ 2494033 w 4228670"/>
                <a:gd name="connsiteY23-310" fmla="*/ 3893 h 4236914"/>
                <a:gd name="connsiteX24-311" fmla="*/ 4218254 w 4228670"/>
                <a:gd name="connsiteY24-312" fmla="*/ 1685537 h 4236914"/>
                <a:gd name="connsiteX25-313" fmla="*/ 4227562 w 4228670"/>
                <a:gd name="connsiteY25-314" fmla="*/ 1746528 h 4236914"/>
                <a:gd name="connsiteX26-315" fmla="*/ 4074930 w 4228670"/>
                <a:gd name="connsiteY26-316" fmla="*/ 1746528 h 4236914"/>
                <a:gd name="connsiteX27-317" fmla="*/ 4070268 w 4228670"/>
                <a:gd name="connsiteY27-318" fmla="*/ 1715980 h 4236914"/>
                <a:gd name="connsiteX28-319" fmla="*/ 2467294 w 4228670"/>
                <a:gd name="connsiteY28-320" fmla="*/ 152589 h 4236914"/>
                <a:gd name="connsiteX29-321" fmla="*/ 2464845 w 4228670"/>
                <a:gd name="connsiteY29-322" fmla="*/ 152263 h 4236914"/>
                <a:gd name="connsiteX30-323" fmla="*/ 2464845 w 4228670"/>
                <a:gd name="connsiteY30-324" fmla="*/ 0 h 4236914"/>
                <a:gd name="connsiteX0-325" fmla="*/ 4076038 w 4228670"/>
                <a:gd name="connsiteY0-326" fmla="*/ 2483128 h 4236914"/>
                <a:gd name="connsiteX1-327" fmla="*/ 4228670 w 4228670"/>
                <a:gd name="connsiteY1-328" fmla="*/ 2483128 h 4236914"/>
                <a:gd name="connsiteX2-329" fmla="*/ 4218254 w 4228670"/>
                <a:gd name="connsiteY2-330" fmla="*/ 2551377 h 4236914"/>
                <a:gd name="connsiteX3-331" fmla="*/ 2494033 w 4228670"/>
                <a:gd name="connsiteY3-332" fmla="*/ 4233021 h 4236914"/>
                <a:gd name="connsiteX4-333" fmla="*/ 2464845 w 4228670"/>
                <a:gd name="connsiteY4-334" fmla="*/ 4236914 h 4236914"/>
                <a:gd name="connsiteX5-335" fmla="*/ 2464845 w 4228670"/>
                <a:gd name="connsiteY5-336" fmla="*/ 4084652 h 4236914"/>
                <a:gd name="connsiteX6-337" fmla="*/ 2467294 w 4228670"/>
                <a:gd name="connsiteY6-338" fmla="*/ 4084325 h 4236914"/>
                <a:gd name="connsiteX7-339" fmla="*/ 4070268 w 4228670"/>
                <a:gd name="connsiteY7-340" fmla="*/ 2520934 h 4236914"/>
                <a:gd name="connsiteX8-341" fmla="*/ 4076038 w 4228670"/>
                <a:gd name="connsiteY8-342" fmla="*/ 2483128 h 4236914"/>
                <a:gd name="connsiteX9-343" fmla="*/ 1551258 w 4228670"/>
                <a:gd name="connsiteY9-344" fmla="*/ 4192167 h 4236914"/>
                <a:gd name="connsiteX10-345" fmla="*/ 1728245 w 4228670"/>
                <a:gd name="connsiteY10-346" fmla="*/ 4231837 h 4236914"/>
                <a:gd name="connsiteX11-347" fmla="*/ 1551258 w 4228670"/>
                <a:gd name="connsiteY11-348" fmla="*/ 4192167 h 4236914"/>
                <a:gd name="connsiteX12-349" fmla="*/ 1728245 w 4228670"/>
                <a:gd name="connsiteY12-350" fmla="*/ 5078 h 4236914"/>
                <a:gd name="connsiteX13-351" fmla="*/ 1728245 w 4228670"/>
                <a:gd name="connsiteY13-352" fmla="*/ 159767 h 4236914"/>
                <a:gd name="connsiteX14-353" fmla="*/ 1590814 w 4228670"/>
                <a:gd name="connsiteY14-354" fmla="*/ 190570 h 4236914"/>
                <a:gd name="connsiteX15-355" fmla="*/ 157294 w 4228670"/>
                <a:gd name="connsiteY15-356" fmla="*/ 1715980 h 4236914"/>
                <a:gd name="connsiteX16-357" fmla="*/ 152632 w 4228670"/>
                <a:gd name="connsiteY16-358" fmla="*/ 1746528 h 4236914"/>
                <a:gd name="connsiteX17-359" fmla="*/ 0 w 4228670"/>
                <a:gd name="connsiteY17-360" fmla="*/ 1746528 h 4236914"/>
                <a:gd name="connsiteX18-361" fmla="*/ 9308 w 4228670"/>
                <a:gd name="connsiteY18-362" fmla="*/ 1685537 h 4236914"/>
                <a:gd name="connsiteX19-363" fmla="*/ 1551258 w 4228670"/>
                <a:gd name="connsiteY19-364" fmla="*/ 44747 h 4236914"/>
                <a:gd name="connsiteX20-365" fmla="*/ 1728245 w 4228670"/>
                <a:gd name="connsiteY20-366" fmla="*/ 5078 h 4236914"/>
                <a:gd name="connsiteX21-367" fmla="*/ 2464845 w 4228670"/>
                <a:gd name="connsiteY21-368" fmla="*/ 0 h 4236914"/>
                <a:gd name="connsiteX22-369" fmla="*/ 2494033 w 4228670"/>
                <a:gd name="connsiteY22-370" fmla="*/ 3893 h 4236914"/>
                <a:gd name="connsiteX23-371" fmla="*/ 4218254 w 4228670"/>
                <a:gd name="connsiteY23-372" fmla="*/ 1685537 h 4236914"/>
                <a:gd name="connsiteX24-373" fmla="*/ 4227562 w 4228670"/>
                <a:gd name="connsiteY24-374" fmla="*/ 1746528 h 4236914"/>
                <a:gd name="connsiteX25-375" fmla="*/ 4074930 w 4228670"/>
                <a:gd name="connsiteY25-376" fmla="*/ 1746528 h 4236914"/>
                <a:gd name="connsiteX26-377" fmla="*/ 4070268 w 4228670"/>
                <a:gd name="connsiteY26-378" fmla="*/ 1715980 h 4236914"/>
                <a:gd name="connsiteX27-379" fmla="*/ 2467294 w 4228670"/>
                <a:gd name="connsiteY27-380" fmla="*/ 152589 h 4236914"/>
                <a:gd name="connsiteX28-381" fmla="*/ 2464845 w 4228670"/>
                <a:gd name="connsiteY28-382" fmla="*/ 152263 h 4236914"/>
                <a:gd name="connsiteX29-383" fmla="*/ 2464845 w 4228670"/>
                <a:gd name="connsiteY29-384" fmla="*/ 0 h 4236914"/>
                <a:gd name="connsiteX0-385" fmla="*/ 4076038 w 4228670"/>
                <a:gd name="connsiteY0-386" fmla="*/ 2483128 h 4236914"/>
                <a:gd name="connsiteX1-387" fmla="*/ 4228670 w 4228670"/>
                <a:gd name="connsiteY1-388" fmla="*/ 2483128 h 4236914"/>
                <a:gd name="connsiteX2-389" fmla="*/ 4218254 w 4228670"/>
                <a:gd name="connsiteY2-390" fmla="*/ 2551377 h 4236914"/>
                <a:gd name="connsiteX3-391" fmla="*/ 2494033 w 4228670"/>
                <a:gd name="connsiteY3-392" fmla="*/ 4233021 h 4236914"/>
                <a:gd name="connsiteX4-393" fmla="*/ 2464845 w 4228670"/>
                <a:gd name="connsiteY4-394" fmla="*/ 4236914 h 4236914"/>
                <a:gd name="connsiteX5-395" fmla="*/ 2464845 w 4228670"/>
                <a:gd name="connsiteY5-396" fmla="*/ 4084652 h 4236914"/>
                <a:gd name="connsiteX6-397" fmla="*/ 2467294 w 4228670"/>
                <a:gd name="connsiteY6-398" fmla="*/ 4084325 h 4236914"/>
                <a:gd name="connsiteX7-399" fmla="*/ 4070268 w 4228670"/>
                <a:gd name="connsiteY7-400" fmla="*/ 2520934 h 4236914"/>
                <a:gd name="connsiteX8-401" fmla="*/ 4076038 w 4228670"/>
                <a:gd name="connsiteY8-402" fmla="*/ 2483128 h 4236914"/>
                <a:gd name="connsiteX9-403" fmla="*/ 1728245 w 4228670"/>
                <a:gd name="connsiteY9-404" fmla="*/ 5078 h 4236914"/>
                <a:gd name="connsiteX10-405" fmla="*/ 1728245 w 4228670"/>
                <a:gd name="connsiteY10-406" fmla="*/ 159767 h 4236914"/>
                <a:gd name="connsiteX11-407" fmla="*/ 1590814 w 4228670"/>
                <a:gd name="connsiteY11-408" fmla="*/ 190570 h 4236914"/>
                <a:gd name="connsiteX12-409" fmla="*/ 157294 w 4228670"/>
                <a:gd name="connsiteY12-410" fmla="*/ 1715980 h 4236914"/>
                <a:gd name="connsiteX13-411" fmla="*/ 152632 w 4228670"/>
                <a:gd name="connsiteY13-412" fmla="*/ 1746528 h 4236914"/>
                <a:gd name="connsiteX14-413" fmla="*/ 0 w 4228670"/>
                <a:gd name="connsiteY14-414" fmla="*/ 1746528 h 4236914"/>
                <a:gd name="connsiteX15-415" fmla="*/ 9308 w 4228670"/>
                <a:gd name="connsiteY15-416" fmla="*/ 1685537 h 4236914"/>
                <a:gd name="connsiteX16-417" fmla="*/ 1551258 w 4228670"/>
                <a:gd name="connsiteY16-418" fmla="*/ 44747 h 4236914"/>
                <a:gd name="connsiteX17-419" fmla="*/ 1728245 w 4228670"/>
                <a:gd name="connsiteY17-420" fmla="*/ 5078 h 4236914"/>
                <a:gd name="connsiteX18-421" fmla="*/ 2464845 w 4228670"/>
                <a:gd name="connsiteY18-422" fmla="*/ 0 h 4236914"/>
                <a:gd name="connsiteX19-423" fmla="*/ 2494033 w 4228670"/>
                <a:gd name="connsiteY19-424" fmla="*/ 3893 h 4236914"/>
                <a:gd name="connsiteX20-425" fmla="*/ 4218254 w 4228670"/>
                <a:gd name="connsiteY20-426" fmla="*/ 1685537 h 4236914"/>
                <a:gd name="connsiteX21-427" fmla="*/ 4227562 w 4228670"/>
                <a:gd name="connsiteY21-428" fmla="*/ 1746528 h 4236914"/>
                <a:gd name="connsiteX22-429" fmla="*/ 4074930 w 4228670"/>
                <a:gd name="connsiteY22-430" fmla="*/ 1746528 h 4236914"/>
                <a:gd name="connsiteX23-431" fmla="*/ 4070268 w 4228670"/>
                <a:gd name="connsiteY23-432" fmla="*/ 1715980 h 4236914"/>
                <a:gd name="connsiteX24-433" fmla="*/ 2467294 w 4228670"/>
                <a:gd name="connsiteY24-434" fmla="*/ 152589 h 4236914"/>
                <a:gd name="connsiteX25-435" fmla="*/ 2464845 w 4228670"/>
                <a:gd name="connsiteY25-436" fmla="*/ 152263 h 4236914"/>
                <a:gd name="connsiteX26-437" fmla="*/ 2464845 w 4228670"/>
                <a:gd name="connsiteY26-438" fmla="*/ 0 h 4236914"/>
                <a:gd name="connsiteX0-439" fmla="*/ 4076038 w 4228670"/>
                <a:gd name="connsiteY0-440" fmla="*/ 2483128 h 4236914"/>
                <a:gd name="connsiteX1-441" fmla="*/ 4228670 w 4228670"/>
                <a:gd name="connsiteY1-442" fmla="*/ 2483128 h 4236914"/>
                <a:gd name="connsiteX2-443" fmla="*/ 4218254 w 4228670"/>
                <a:gd name="connsiteY2-444" fmla="*/ 2551377 h 4236914"/>
                <a:gd name="connsiteX3-445" fmla="*/ 2494033 w 4228670"/>
                <a:gd name="connsiteY3-446" fmla="*/ 4233021 h 4236914"/>
                <a:gd name="connsiteX4-447" fmla="*/ 2464845 w 4228670"/>
                <a:gd name="connsiteY4-448" fmla="*/ 4236914 h 4236914"/>
                <a:gd name="connsiteX5-449" fmla="*/ 2464845 w 4228670"/>
                <a:gd name="connsiteY5-450" fmla="*/ 4084652 h 4236914"/>
                <a:gd name="connsiteX6-451" fmla="*/ 4070268 w 4228670"/>
                <a:gd name="connsiteY6-452" fmla="*/ 2520934 h 4236914"/>
                <a:gd name="connsiteX7-453" fmla="*/ 4076038 w 4228670"/>
                <a:gd name="connsiteY7-454" fmla="*/ 2483128 h 4236914"/>
                <a:gd name="connsiteX8-455" fmla="*/ 1728245 w 4228670"/>
                <a:gd name="connsiteY8-456" fmla="*/ 5078 h 4236914"/>
                <a:gd name="connsiteX9-457" fmla="*/ 1728245 w 4228670"/>
                <a:gd name="connsiteY9-458" fmla="*/ 159767 h 4236914"/>
                <a:gd name="connsiteX10-459" fmla="*/ 1590814 w 4228670"/>
                <a:gd name="connsiteY10-460" fmla="*/ 190570 h 4236914"/>
                <a:gd name="connsiteX11-461" fmla="*/ 157294 w 4228670"/>
                <a:gd name="connsiteY11-462" fmla="*/ 1715980 h 4236914"/>
                <a:gd name="connsiteX12-463" fmla="*/ 152632 w 4228670"/>
                <a:gd name="connsiteY12-464" fmla="*/ 1746528 h 4236914"/>
                <a:gd name="connsiteX13-465" fmla="*/ 0 w 4228670"/>
                <a:gd name="connsiteY13-466" fmla="*/ 1746528 h 4236914"/>
                <a:gd name="connsiteX14-467" fmla="*/ 9308 w 4228670"/>
                <a:gd name="connsiteY14-468" fmla="*/ 1685537 h 4236914"/>
                <a:gd name="connsiteX15-469" fmla="*/ 1551258 w 4228670"/>
                <a:gd name="connsiteY15-470" fmla="*/ 44747 h 4236914"/>
                <a:gd name="connsiteX16-471" fmla="*/ 1728245 w 4228670"/>
                <a:gd name="connsiteY16-472" fmla="*/ 5078 h 4236914"/>
                <a:gd name="connsiteX17-473" fmla="*/ 2464845 w 4228670"/>
                <a:gd name="connsiteY17-474" fmla="*/ 0 h 4236914"/>
                <a:gd name="connsiteX18-475" fmla="*/ 2494033 w 4228670"/>
                <a:gd name="connsiteY18-476" fmla="*/ 3893 h 4236914"/>
                <a:gd name="connsiteX19-477" fmla="*/ 4218254 w 4228670"/>
                <a:gd name="connsiteY19-478" fmla="*/ 1685537 h 4236914"/>
                <a:gd name="connsiteX20-479" fmla="*/ 4227562 w 4228670"/>
                <a:gd name="connsiteY20-480" fmla="*/ 1746528 h 4236914"/>
                <a:gd name="connsiteX21-481" fmla="*/ 4074930 w 4228670"/>
                <a:gd name="connsiteY21-482" fmla="*/ 1746528 h 4236914"/>
                <a:gd name="connsiteX22-483" fmla="*/ 4070268 w 4228670"/>
                <a:gd name="connsiteY22-484" fmla="*/ 1715980 h 4236914"/>
                <a:gd name="connsiteX23-485" fmla="*/ 2467294 w 4228670"/>
                <a:gd name="connsiteY23-486" fmla="*/ 152589 h 4236914"/>
                <a:gd name="connsiteX24-487" fmla="*/ 2464845 w 4228670"/>
                <a:gd name="connsiteY24-488" fmla="*/ 152263 h 4236914"/>
                <a:gd name="connsiteX25-489" fmla="*/ 2464845 w 4228670"/>
                <a:gd name="connsiteY25-490" fmla="*/ 0 h 4236914"/>
                <a:gd name="connsiteX0-491" fmla="*/ 4076038 w 4228670"/>
                <a:gd name="connsiteY0-492" fmla="*/ 2483128 h 4236914"/>
                <a:gd name="connsiteX1-493" fmla="*/ 4228670 w 4228670"/>
                <a:gd name="connsiteY1-494" fmla="*/ 2483128 h 4236914"/>
                <a:gd name="connsiteX2-495" fmla="*/ 4218254 w 4228670"/>
                <a:gd name="connsiteY2-496" fmla="*/ 2551377 h 4236914"/>
                <a:gd name="connsiteX3-497" fmla="*/ 2494033 w 4228670"/>
                <a:gd name="connsiteY3-498" fmla="*/ 4233021 h 4236914"/>
                <a:gd name="connsiteX4-499" fmla="*/ 2464845 w 4228670"/>
                <a:gd name="connsiteY4-500" fmla="*/ 4236914 h 4236914"/>
                <a:gd name="connsiteX5-501" fmla="*/ 4070268 w 4228670"/>
                <a:gd name="connsiteY5-502" fmla="*/ 2520934 h 4236914"/>
                <a:gd name="connsiteX6-503" fmla="*/ 4076038 w 4228670"/>
                <a:gd name="connsiteY6-504" fmla="*/ 2483128 h 4236914"/>
                <a:gd name="connsiteX7-505" fmla="*/ 1728245 w 4228670"/>
                <a:gd name="connsiteY7-506" fmla="*/ 5078 h 4236914"/>
                <a:gd name="connsiteX8-507" fmla="*/ 1728245 w 4228670"/>
                <a:gd name="connsiteY8-508" fmla="*/ 159767 h 4236914"/>
                <a:gd name="connsiteX9-509" fmla="*/ 1590814 w 4228670"/>
                <a:gd name="connsiteY9-510" fmla="*/ 190570 h 4236914"/>
                <a:gd name="connsiteX10-511" fmla="*/ 157294 w 4228670"/>
                <a:gd name="connsiteY10-512" fmla="*/ 1715980 h 4236914"/>
                <a:gd name="connsiteX11-513" fmla="*/ 152632 w 4228670"/>
                <a:gd name="connsiteY11-514" fmla="*/ 1746528 h 4236914"/>
                <a:gd name="connsiteX12-515" fmla="*/ 0 w 4228670"/>
                <a:gd name="connsiteY12-516" fmla="*/ 1746528 h 4236914"/>
                <a:gd name="connsiteX13-517" fmla="*/ 9308 w 4228670"/>
                <a:gd name="connsiteY13-518" fmla="*/ 1685537 h 4236914"/>
                <a:gd name="connsiteX14-519" fmla="*/ 1551258 w 4228670"/>
                <a:gd name="connsiteY14-520" fmla="*/ 44747 h 4236914"/>
                <a:gd name="connsiteX15-521" fmla="*/ 1728245 w 4228670"/>
                <a:gd name="connsiteY15-522" fmla="*/ 5078 h 4236914"/>
                <a:gd name="connsiteX16-523" fmla="*/ 2464845 w 4228670"/>
                <a:gd name="connsiteY16-524" fmla="*/ 0 h 4236914"/>
                <a:gd name="connsiteX17-525" fmla="*/ 2494033 w 4228670"/>
                <a:gd name="connsiteY17-526" fmla="*/ 3893 h 4236914"/>
                <a:gd name="connsiteX18-527" fmla="*/ 4218254 w 4228670"/>
                <a:gd name="connsiteY18-528" fmla="*/ 1685537 h 4236914"/>
                <a:gd name="connsiteX19-529" fmla="*/ 4227562 w 4228670"/>
                <a:gd name="connsiteY19-530" fmla="*/ 1746528 h 4236914"/>
                <a:gd name="connsiteX20-531" fmla="*/ 4074930 w 4228670"/>
                <a:gd name="connsiteY20-532" fmla="*/ 1746528 h 4236914"/>
                <a:gd name="connsiteX21-533" fmla="*/ 4070268 w 4228670"/>
                <a:gd name="connsiteY21-534" fmla="*/ 1715980 h 4236914"/>
                <a:gd name="connsiteX22-535" fmla="*/ 2467294 w 4228670"/>
                <a:gd name="connsiteY22-536" fmla="*/ 152589 h 4236914"/>
                <a:gd name="connsiteX23-537" fmla="*/ 2464845 w 4228670"/>
                <a:gd name="connsiteY23-538" fmla="*/ 152263 h 4236914"/>
                <a:gd name="connsiteX24-539" fmla="*/ 2464845 w 4228670"/>
                <a:gd name="connsiteY24-540" fmla="*/ 0 h 4236914"/>
                <a:gd name="connsiteX0-541" fmla="*/ 4076038 w 4228670"/>
                <a:gd name="connsiteY0-542" fmla="*/ 2483128 h 4236927"/>
                <a:gd name="connsiteX1-543" fmla="*/ 4228670 w 4228670"/>
                <a:gd name="connsiteY1-544" fmla="*/ 2483128 h 4236927"/>
                <a:gd name="connsiteX2-545" fmla="*/ 4218254 w 4228670"/>
                <a:gd name="connsiteY2-546" fmla="*/ 2551377 h 4236927"/>
                <a:gd name="connsiteX3-547" fmla="*/ 2464845 w 4228670"/>
                <a:gd name="connsiteY3-548" fmla="*/ 4236914 h 4236927"/>
                <a:gd name="connsiteX4-549" fmla="*/ 4070268 w 4228670"/>
                <a:gd name="connsiteY4-550" fmla="*/ 2520934 h 4236927"/>
                <a:gd name="connsiteX5-551" fmla="*/ 4076038 w 4228670"/>
                <a:gd name="connsiteY5-552" fmla="*/ 2483128 h 4236927"/>
                <a:gd name="connsiteX6-553" fmla="*/ 1728245 w 4228670"/>
                <a:gd name="connsiteY6-554" fmla="*/ 5078 h 4236927"/>
                <a:gd name="connsiteX7-555" fmla="*/ 1728245 w 4228670"/>
                <a:gd name="connsiteY7-556" fmla="*/ 159767 h 4236927"/>
                <a:gd name="connsiteX8-557" fmla="*/ 1590814 w 4228670"/>
                <a:gd name="connsiteY8-558" fmla="*/ 190570 h 4236927"/>
                <a:gd name="connsiteX9-559" fmla="*/ 157294 w 4228670"/>
                <a:gd name="connsiteY9-560" fmla="*/ 1715980 h 4236927"/>
                <a:gd name="connsiteX10-561" fmla="*/ 152632 w 4228670"/>
                <a:gd name="connsiteY10-562" fmla="*/ 1746528 h 4236927"/>
                <a:gd name="connsiteX11-563" fmla="*/ 0 w 4228670"/>
                <a:gd name="connsiteY11-564" fmla="*/ 1746528 h 4236927"/>
                <a:gd name="connsiteX12-565" fmla="*/ 9308 w 4228670"/>
                <a:gd name="connsiteY12-566" fmla="*/ 1685537 h 4236927"/>
                <a:gd name="connsiteX13-567" fmla="*/ 1551258 w 4228670"/>
                <a:gd name="connsiteY13-568" fmla="*/ 44747 h 4236927"/>
                <a:gd name="connsiteX14-569" fmla="*/ 1728245 w 4228670"/>
                <a:gd name="connsiteY14-570" fmla="*/ 5078 h 4236927"/>
                <a:gd name="connsiteX15-571" fmla="*/ 2464845 w 4228670"/>
                <a:gd name="connsiteY15-572" fmla="*/ 0 h 4236927"/>
                <a:gd name="connsiteX16-573" fmla="*/ 2494033 w 4228670"/>
                <a:gd name="connsiteY16-574" fmla="*/ 3893 h 4236927"/>
                <a:gd name="connsiteX17-575" fmla="*/ 4218254 w 4228670"/>
                <a:gd name="connsiteY17-576" fmla="*/ 1685537 h 4236927"/>
                <a:gd name="connsiteX18-577" fmla="*/ 4227562 w 4228670"/>
                <a:gd name="connsiteY18-578" fmla="*/ 1746528 h 4236927"/>
                <a:gd name="connsiteX19-579" fmla="*/ 4074930 w 4228670"/>
                <a:gd name="connsiteY19-580" fmla="*/ 1746528 h 4236927"/>
                <a:gd name="connsiteX20-581" fmla="*/ 4070268 w 4228670"/>
                <a:gd name="connsiteY20-582" fmla="*/ 1715980 h 4236927"/>
                <a:gd name="connsiteX21-583" fmla="*/ 2467294 w 4228670"/>
                <a:gd name="connsiteY21-584" fmla="*/ 152589 h 4236927"/>
                <a:gd name="connsiteX22-585" fmla="*/ 2464845 w 4228670"/>
                <a:gd name="connsiteY22-586" fmla="*/ 152263 h 4236927"/>
                <a:gd name="connsiteX23-587" fmla="*/ 2464845 w 4228670"/>
                <a:gd name="connsiteY23-588" fmla="*/ 0 h 4236927"/>
                <a:gd name="connsiteX0-589" fmla="*/ 4076038 w 4228670"/>
                <a:gd name="connsiteY0-590" fmla="*/ 2483128 h 2552367"/>
                <a:gd name="connsiteX1-591" fmla="*/ 4228670 w 4228670"/>
                <a:gd name="connsiteY1-592" fmla="*/ 2483128 h 2552367"/>
                <a:gd name="connsiteX2-593" fmla="*/ 4218254 w 4228670"/>
                <a:gd name="connsiteY2-594" fmla="*/ 2551377 h 2552367"/>
                <a:gd name="connsiteX3-595" fmla="*/ 4070268 w 4228670"/>
                <a:gd name="connsiteY3-596" fmla="*/ 2520934 h 2552367"/>
                <a:gd name="connsiteX4-597" fmla="*/ 4076038 w 4228670"/>
                <a:gd name="connsiteY4-598" fmla="*/ 2483128 h 2552367"/>
                <a:gd name="connsiteX5-599" fmla="*/ 1728245 w 4228670"/>
                <a:gd name="connsiteY5-600" fmla="*/ 5078 h 2552367"/>
                <a:gd name="connsiteX6-601" fmla="*/ 1728245 w 4228670"/>
                <a:gd name="connsiteY6-602" fmla="*/ 159767 h 2552367"/>
                <a:gd name="connsiteX7-603" fmla="*/ 1590814 w 4228670"/>
                <a:gd name="connsiteY7-604" fmla="*/ 190570 h 2552367"/>
                <a:gd name="connsiteX8-605" fmla="*/ 157294 w 4228670"/>
                <a:gd name="connsiteY8-606" fmla="*/ 1715980 h 2552367"/>
                <a:gd name="connsiteX9-607" fmla="*/ 152632 w 4228670"/>
                <a:gd name="connsiteY9-608" fmla="*/ 1746528 h 2552367"/>
                <a:gd name="connsiteX10-609" fmla="*/ 0 w 4228670"/>
                <a:gd name="connsiteY10-610" fmla="*/ 1746528 h 2552367"/>
                <a:gd name="connsiteX11-611" fmla="*/ 9308 w 4228670"/>
                <a:gd name="connsiteY11-612" fmla="*/ 1685537 h 2552367"/>
                <a:gd name="connsiteX12-613" fmla="*/ 1551258 w 4228670"/>
                <a:gd name="connsiteY12-614" fmla="*/ 44747 h 2552367"/>
                <a:gd name="connsiteX13-615" fmla="*/ 1728245 w 4228670"/>
                <a:gd name="connsiteY13-616" fmla="*/ 5078 h 2552367"/>
                <a:gd name="connsiteX14-617" fmla="*/ 2464845 w 4228670"/>
                <a:gd name="connsiteY14-618" fmla="*/ 0 h 2552367"/>
                <a:gd name="connsiteX15-619" fmla="*/ 2494033 w 4228670"/>
                <a:gd name="connsiteY15-620" fmla="*/ 3893 h 2552367"/>
                <a:gd name="connsiteX16-621" fmla="*/ 4218254 w 4228670"/>
                <a:gd name="connsiteY16-622" fmla="*/ 1685537 h 2552367"/>
                <a:gd name="connsiteX17-623" fmla="*/ 4227562 w 4228670"/>
                <a:gd name="connsiteY17-624" fmla="*/ 1746528 h 2552367"/>
                <a:gd name="connsiteX18-625" fmla="*/ 4074930 w 4228670"/>
                <a:gd name="connsiteY18-626" fmla="*/ 1746528 h 2552367"/>
                <a:gd name="connsiteX19-627" fmla="*/ 4070268 w 4228670"/>
                <a:gd name="connsiteY19-628" fmla="*/ 1715980 h 2552367"/>
                <a:gd name="connsiteX20-629" fmla="*/ 2467294 w 4228670"/>
                <a:gd name="connsiteY20-630" fmla="*/ 152589 h 2552367"/>
                <a:gd name="connsiteX21-631" fmla="*/ 2464845 w 4228670"/>
                <a:gd name="connsiteY21-632" fmla="*/ 152263 h 2552367"/>
                <a:gd name="connsiteX22-633" fmla="*/ 2464845 w 4228670"/>
                <a:gd name="connsiteY22-634" fmla="*/ 0 h 2552367"/>
                <a:gd name="connsiteX0-635" fmla="*/ 4076038 w 4228670"/>
                <a:gd name="connsiteY0-636" fmla="*/ 2483128 h 2520934"/>
                <a:gd name="connsiteX1-637" fmla="*/ 4228670 w 4228670"/>
                <a:gd name="connsiteY1-638" fmla="*/ 2483128 h 2520934"/>
                <a:gd name="connsiteX2-639" fmla="*/ 4070268 w 4228670"/>
                <a:gd name="connsiteY2-640" fmla="*/ 2520934 h 2520934"/>
                <a:gd name="connsiteX3-641" fmla="*/ 4076038 w 4228670"/>
                <a:gd name="connsiteY3-642" fmla="*/ 2483128 h 2520934"/>
                <a:gd name="connsiteX4-643" fmla="*/ 1728245 w 4228670"/>
                <a:gd name="connsiteY4-644" fmla="*/ 5078 h 2520934"/>
                <a:gd name="connsiteX5-645" fmla="*/ 1728245 w 4228670"/>
                <a:gd name="connsiteY5-646" fmla="*/ 159767 h 2520934"/>
                <a:gd name="connsiteX6-647" fmla="*/ 1590814 w 4228670"/>
                <a:gd name="connsiteY6-648" fmla="*/ 190570 h 2520934"/>
                <a:gd name="connsiteX7-649" fmla="*/ 157294 w 4228670"/>
                <a:gd name="connsiteY7-650" fmla="*/ 1715980 h 2520934"/>
                <a:gd name="connsiteX8-651" fmla="*/ 152632 w 4228670"/>
                <a:gd name="connsiteY8-652" fmla="*/ 1746528 h 2520934"/>
                <a:gd name="connsiteX9-653" fmla="*/ 0 w 4228670"/>
                <a:gd name="connsiteY9-654" fmla="*/ 1746528 h 2520934"/>
                <a:gd name="connsiteX10-655" fmla="*/ 9308 w 4228670"/>
                <a:gd name="connsiteY10-656" fmla="*/ 1685537 h 2520934"/>
                <a:gd name="connsiteX11-657" fmla="*/ 1551258 w 4228670"/>
                <a:gd name="connsiteY11-658" fmla="*/ 44747 h 2520934"/>
                <a:gd name="connsiteX12-659" fmla="*/ 1728245 w 4228670"/>
                <a:gd name="connsiteY12-660" fmla="*/ 5078 h 2520934"/>
                <a:gd name="connsiteX13-661" fmla="*/ 2464845 w 4228670"/>
                <a:gd name="connsiteY13-662" fmla="*/ 0 h 2520934"/>
                <a:gd name="connsiteX14-663" fmla="*/ 2494033 w 4228670"/>
                <a:gd name="connsiteY14-664" fmla="*/ 3893 h 2520934"/>
                <a:gd name="connsiteX15-665" fmla="*/ 4218254 w 4228670"/>
                <a:gd name="connsiteY15-666" fmla="*/ 1685537 h 2520934"/>
                <a:gd name="connsiteX16-667" fmla="*/ 4227562 w 4228670"/>
                <a:gd name="connsiteY16-668" fmla="*/ 1746528 h 2520934"/>
                <a:gd name="connsiteX17-669" fmla="*/ 4074930 w 4228670"/>
                <a:gd name="connsiteY17-670" fmla="*/ 1746528 h 2520934"/>
                <a:gd name="connsiteX18-671" fmla="*/ 4070268 w 4228670"/>
                <a:gd name="connsiteY18-672" fmla="*/ 1715980 h 2520934"/>
                <a:gd name="connsiteX19-673" fmla="*/ 2467294 w 4228670"/>
                <a:gd name="connsiteY19-674" fmla="*/ 152589 h 2520934"/>
                <a:gd name="connsiteX20-675" fmla="*/ 2464845 w 4228670"/>
                <a:gd name="connsiteY20-676" fmla="*/ 152263 h 2520934"/>
                <a:gd name="connsiteX21-677" fmla="*/ 2464845 w 4228670"/>
                <a:gd name="connsiteY21-678" fmla="*/ 0 h 2520934"/>
                <a:gd name="connsiteX0-679" fmla="*/ 4076038 w 4227562"/>
                <a:gd name="connsiteY0-680" fmla="*/ 2483128 h 2520934"/>
                <a:gd name="connsiteX1-681" fmla="*/ 4070268 w 4227562"/>
                <a:gd name="connsiteY1-682" fmla="*/ 2520934 h 2520934"/>
                <a:gd name="connsiteX2-683" fmla="*/ 4076038 w 4227562"/>
                <a:gd name="connsiteY2-684" fmla="*/ 2483128 h 2520934"/>
                <a:gd name="connsiteX3-685" fmla="*/ 1728245 w 4227562"/>
                <a:gd name="connsiteY3-686" fmla="*/ 5078 h 2520934"/>
                <a:gd name="connsiteX4-687" fmla="*/ 1728245 w 4227562"/>
                <a:gd name="connsiteY4-688" fmla="*/ 159767 h 2520934"/>
                <a:gd name="connsiteX5-689" fmla="*/ 1590814 w 4227562"/>
                <a:gd name="connsiteY5-690" fmla="*/ 190570 h 2520934"/>
                <a:gd name="connsiteX6-691" fmla="*/ 157294 w 4227562"/>
                <a:gd name="connsiteY6-692" fmla="*/ 1715980 h 2520934"/>
                <a:gd name="connsiteX7-693" fmla="*/ 152632 w 4227562"/>
                <a:gd name="connsiteY7-694" fmla="*/ 1746528 h 2520934"/>
                <a:gd name="connsiteX8-695" fmla="*/ 0 w 4227562"/>
                <a:gd name="connsiteY8-696" fmla="*/ 1746528 h 2520934"/>
                <a:gd name="connsiteX9-697" fmla="*/ 9308 w 4227562"/>
                <a:gd name="connsiteY9-698" fmla="*/ 1685537 h 2520934"/>
                <a:gd name="connsiteX10-699" fmla="*/ 1551258 w 4227562"/>
                <a:gd name="connsiteY10-700" fmla="*/ 44747 h 2520934"/>
                <a:gd name="connsiteX11-701" fmla="*/ 1728245 w 4227562"/>
                <a:gd name="connsiteY11-702" fmla="*/ 5078 h 2520934"/>
                <a:gd name="connsiteX12-703" fmla="*/ 2464845 w 4227562"/>
                <a:gd name="connsiteY12-704" fmla="*/ 0 h 2520934"/>
                <a:gd name="connsiteX13-705" fmla="*/ 2494033 w 4227562"/>
                <a:gd name="connsiteY13-706" fmla="*/ 3893 h 2520934"/>
                <a:gd name="connsiteX14-707" fmla="*/ 4218254 w 4227562"/>
                <a:gd name="connsiteY14-708" fmla="*/ 1685537 h 2520934"/>
                <a:gd name="connsiteX15-709" fmla="*/ 4227562 w 4227562"/>
                <a:gd name="connsiteY15-710" fmla="*/ 1746528 h 2520934"/>
                <a:gd name="connsiteX16-711" fmla="*/ 4074930 w 4227562"/>
                <a:gd name="connsiteY16-712" fmla="*/ 1746528 h 2520934"/>
                <a:gd name="connsiteX17-713" fmla="*/ 4070268 w 4227562"/>
                <a:gd name="connsiteY17-714" fmla="*/ 1715980 h 2520934"/>
                <a:gd name="connsiteX18-715" fmla="*/ 2467294 w 4227562"/>
                <a:gd name="connsiteY18-716" fmla="*/ 152589 h 2520934"/>
                <a:gd name="connsiteX19-717" fmla="*/ 2464845 w 4227562"/>
                <a:gd name="connsiteY19-718" fmla="*/ 152263 h 2520934"/>
                <a:gd name="connsiteX20-719" fmla="*/ 2464845 w 4227562"/>
                <a:gd name="connsiteY20-720" fmla="*/ 0 h 2520934"/>
                <a:gd name="connsiteX0-721" fmla="*/ 1728245 w 4227562"/>
                <a:gd name="connsiteY0-722" fmla="*/ 5078 h 1746528"/>
                <a:gd name="connsiteX1-723" fmla="*/ 1728245 w 4227562"/>
                <a:gd name="connsiteY1-724" fmla="*/ 159767 h 1746528"/>
                <a:gd name="connsiteX2-725" fmla="*/ 1590814 w 4227562"/>
                <a:gd name="connsiteY2-726" fmla="*/ 190570 h 1746528"/>
                <a:gd name="connsiteX3-727" fmla="*/ 157294 w 4227562"/>
                <a:gd name="connsiteY3-728" fmla="*/ 1715980 h 1746528"/>
                <a:gd name="connsiteX4-729" fmla="*/ 152632 w 4227562"/>
                <a:gd name="connsiteY4-730" fmla="*/ 1746528 h 1746528"/>
                <a:gd name="connsiteX5-731" fmla="*/ 0 w 4227562"/>
                <a:gd name="connsiteY5-732" fmla="*/ 1746528 h 1746528"/>
                <a:gd name="connsiteX6-733" fmla="*/ 9308 w 4227562"/>
                <a:gd name="connsiteY6-734" fmla="*/ 1685537 h 1746528"/>
                <a:gd name="connsiteX7-735" fmla="*/ 1551258 w 4227562"/>
                <a:gd name="connsiteY7-736" fmla="*/ 44747 h 1746528"/>
                <a:gd name="connsiteX8-737" fmla="*/ 1728245 w 4227562"/>
                <a:gd name="connsiteY8-738" fmla="*/ 5078 h 1746528"/>
                <a:gd name="connsiteX9-739" fmla="*/ 2464845 w 4227562"/>
                <a:gd name="connsiteY9-740" fmla="*/ 0 h 1746528"/>
                <a:gd name="connsiteX10-741" fmla="*/ 2494033 w 4227562"/>
                <a:gd name="connsiteY10-742" fmla="*/ 3893 h 1746528"/>
                <a:gd name="connsiteX11-743" fmla="*/ 4218254 w 4227562"/>
                <a:gd name="connsiteY11-744" fmla="*/ 1685537 h 1746528"/>
                <a:gd name="connsiteX12-745" fmla="*/ 4227562 w 4227562"/>
                <a:gd name="connsiteY12-746" fmla="*/ 1746528 h 1746528"/>
                <a:gd name="connsiteX13-747" fmla="*/ 4074930 w 4227562"/>
                <a:gd name="connsiteY13-748" fmla="*/ 1746528 h 1746528"/>
                <a:gd name="connsiteX14-749" fmla="*/ 4070268 w 4227562"/>
                <a:gd name="connsiteY14-750" fmla="*/ 1715980 h 1746528"/>
                <a:gd name="connsiteX15-751" fmla="*/ 2467294 w 4227562"/>
                <a:gd name="connsiteY15-752" fmla="*/ 152589 h 1746528"/>
                <a:gd name="connsiteX16-753" fmla="*/ 2464845 w 4227562"/>
                <a:gd name="connsiteY16-754" fmla="*/ 152263 h 1746528"/>
                <a:gd name="connsiteX17-755" fmla="*/ 2464845 w 4227562"/>
                <a:gd name="connsiteY17-756" fmla="*/ 0 h 1746528"/>
                <a:gd name="connsiteX0-757" fmla="*/ 1728245 w 4227562"/>
                <a:gd name="connsiteY0-758" fmla="*/ 1185 h 1742635"/>
                <a:gd name="connsiteX1-759" fmla="*/ 1728245 w 4227562"/>
                <a:gd name="connsiteY1-760" fmla="*/ 155874 h 1742635"/>
                <a:gd name="connsiteX2-761" fmla="*/ 1590814 w 4227562"/>
                <a:gd name="connsiteY2-762" fmla="*/ 186677 h 1742635"/>
                <a:gd name="connsiteX3-763" fmla="*/ 157294 w 4227562"/>
                <a:gd name="connsiteY3-764" fmla="*/ 1712087 h 1742635"/>
                <a:gd name="connsiteX4-765" fmla="*/ 152632 w 4227562"/>
                <a:gd name="connsiteY4-766" fmla="*/ 1742635 h 1742635"/>
                <a:gd name="connsiteX5-767" fmla="*/ 0 w 4227562"/>
                <a:gd name="connsiteY5-768" fmla="*/ 1742635 h 1742635"/>
                <a:gd name="connsiteX6-769" fmla="*/ 9308 w 4227562"/>
                <a:gd name="connsiteY6-770" fmla="*/ 1681644 h 1742635"/>
                <a:gd name="connsiteX7-771" fmla="*/ 1551258 w 4227562"/>
                <a:gd name="connsiteY7-772" fmla="*/ 40854 h 1742635"/>
                <a:gd name="connsiteX8-773" fmla="*/ 1728245 w 4227562"/>
                <a:gd name="connsiteY8-774" fmla="*/ 1185 h 1742635"/>
                <a:gd name="connsiteX9-775" fmla="*/ 2464845 w 4227562"/>
                <a:gd name="connsiteY9-776" fmla="*/ 148370 h 1742635"/>
                <a:gd name="connsiteX10-777" fmla="*/ 2494033 w 4227562"/>
                <a:gd name="connsiteY10-778" fmla="*/ 0 h 1742635"/>
                <a:gd name="connsiteX11-779" fmla="*/ 4218254 w 4227562"/>
                <a:gd name="connsiteY11-780" fmla="*/ 1681644 h 1742635"/>
                <a:gd name="connsiteX12-781" fmla="*/ 4227562 w 4227562"/>
                <a:gd name="connsiteY12-782" fmla="*/ 1742635 h 1742635"/>
                <a:gd name="connsiteX13-783" fmla="*/ 4074930 w 4227562"/>
                <a:gd name="connsiteY13-784" fmla="*/ 1742635 h 1742635"/>
                <a:gd name="connsiteX14-785" fmla="*/ 4070268 w 4227562"/>
                <a:gd name="connsiteY14-786" fmla="*/ 1712087 h 1742635"/>
                <a:gd name="connsiteX15-787" fmla="*/ 2467294 w 4227562"/>
                <a:gd name="connsiteY15-788" fmla="*/ 148696 h 1742635"/>
                <a:gd name="connsiteX16-789" fmla="*/ 2464845 w 4227562"/>
                <a:gd name="connsiteY16-790" fmla="*/ 148370 h 1742635"/>
                <a:gd name="connsiteX0-791" fmla="*/ 1728245 w 4227562"/>
                <a:gd name="connsiteY0-792" fmla="*/ 1185 h 1742635"/>
                <a:gd name="connsiteX1-793" fmla="*/ 1728245 w 4227562"/>
                <a:gd name="connsiteY1-794" fmla="*/ 155874 h 1742635"/>
                <a:gd name="connsiteX2-795" fmla="*/ 1590814 w 4227562"/>
                <a:gd name="connsiteY2-796" fmla="*/ 186677 h 1742635"/>
                <a:gd name="connsiteX3-797" fmla="*/ 157294 w 4227562"/>
                <a:gd name="connsiteY3-798" fmla="*/ 1712087 h 1742635"/>
                <a:gd name="connsiteX4-799" fmla="*/ 152632 w 4227562"/>
                <a:gd name="connsiteY4-800" fmla="*/ 1742635 h 1742635"/>
                <a:gd name="connsiteX5-801" fmla="*/ 0 w 4227562"/>
                <a:gd name="connsiteY5-802" fmla="*/ 1742635 h 1742635"/>
                <a:gd name="connsiteX6-803" fmla="*/ 9308 w 4227562"/>
                <a:gd name="connsiteY6-804" fmla="*/ 1681644 h 1742635"/>
                <a:gd name="connsiteX7-805" fmla="*/ 1551258 w 4227562"/>
                <a:gd name="connsiteY7-806" fmla="*/ 40854 h 1742635"/>
                <a:gd name="connsiteX8-807" fmla="*/ 1728245 w 4227562"/>
                <a:gd name="connsiteY8-808" fmla="*/ 1185 h 1742635"/>
                <a:gd name="connsiteX9-809" fmla="*/ 2467294 w 4227562"/>
                <a:gd name="connsiteY9-810" fmla="*/ 148696 h 1742635"/>
                <a:gd name="connsiteX10-811" fmla="*/ 2494033 w 4227562"/>
                <a:gd name="connsiteY10-812" fmla="*/ 0 h 1742635"/>
                <a:gd name="connsiteX11-813" fmla="*/ 4218254 w 4227562"/>
                <a:gd name="connsiteY11-814" fmla="*/ 1681644 h 1742635"/>
                <a:gd name="connsiteX12-815" fmla="*/ 4227562 w 4227562"/>
                <a:gd name="connsiteY12-816" fmla="*/ 1742635 h 1742635"/>
                <a:gd name="connsiteX13-817" fmla="*/ 4074930 w 4227562"/>
                <a:gd name="connsiteY13-818" fmla="*/ 1742635 h 1742635"/>
                <a:gd name="connsiteX14-819" fmla="*/ 4070268 w 4227562"/>
                <a:gd name="connsiteY14-820" fmla="*/ 1712087 h 1742635"/>
                <a:gd name="connsiteX15-821" fmla="*/ 2467294 w 4227562"/>
                <a:gd name="connsiteY15-822" fmla="*/ 148696 h 1742635"/>
                <a:gd name="connsiteX0-823" fmla="*/ 1728245 w 4227562"/>
                <a:gd name="connsiteY0-824" fmla="*/ 1185 h 1742635"/>
                <a:gd name="connsiteX1-825" fmla="*/ 1728245 w 4227562"/>
                <a:gd name="connsiteY1-826" fmla="*/ 155874 h 1742635"/>
                <a:gd name="connsiteX2-827" fmla="*/ 1590814 w 4227562"/>
                <a:gd name="connsiteY2-828" fmla="*/ 186677 h 1742635"/>
                <a:gd name="connsiteX3-829" fmla="*/ 157294 w 4227562"/>
                <a:gd name="connsiteY3-830" fmla="*/ 1712087 h 1742635"/>
                <a:gd name="connsiteX4-831" fmla="*/ 152632 w 4227562"/>
                <a:gd name="connsiteY4-832" fmla="*/ 1742635 h 1742635"/>
                <a:gd name="connsiteX5-833" fmla="*/ 0 w 4227562"/>
                <a:gd name="connsiteY5-834" fmla="*/ 1742635 h 1742635"/>
                <a:gd name="connsiteX6-835" fmla="*/ 9308 w 4227562"/>
                <a:gd name="connsiteY6-836" fmla="*/ 1681644 h 1742635"/>
                <a:gd name="connsiteX7-837" fmla="*/ 1551258 w 4227562"/>
                <a:gd name="connsiteY7-838" fmla="*/ 40854 h 1742635"/>
                <a:gd name="connsiteX8-839" fmla="*/ 1728245 w 4227562"/>
                <a:gd name="connsiteY8-840" fmla="*/ 1185 h 1742635"/>
                <a:gd name="connsiteX9-841" fmla="*/ 2467294 w 4227562"/>
                <a:gd name="connsiteY9-842" fmla="*/ 148696 h 1742635"/>
                <a:gd name="connsiteX10-843" fmla="*/ 2494033 w 4227562"/>
                <a:gd name="connsiteY10-844" fmla="*/ 0 h 1742635"/>
                <a:gd name="connsiteX11-845" fmla="*/ 4218254 w 4227562"/>
                <a:gd name="connsiteY11-846" fmla="*/ 1681644 h 1742635"/>
                <a:gd name="connsiteX12-847" fmla="*/ 4227562 w 4227562"/>
                <a:gd name="connsiteY12-848" fmla="*/ 1742635 h 1742635"/>
                <a:gd name="connsiteX13-849" fmla="*/ 4074930 w 4227562"/>
                <a:gd name="connsiteY13-850" fmla="*/ 1742635 h 1742635"/>
                <a:gd name="connsiteX14-851" fmla="*/ 2467294 w 4227562"/>
                <a:gd name="connsiteY14-852" fmla="*/ 148696 h 1742635"/>
                <a:gd name="connsiteX0-853" fmla="*/ 1728245 w 4218254"/>
                <a:gd name="connsiteY0-854" fmla="*/ 1185 h 1742635"/>
                <a:gd name="connsiteX1-855" fmla="*/ 1728245 w 4218254"/>
                <a:gd name="connsiteY1-856" fmla="*/ 155874 h 1742635"/>
                <a:gd name="connsiteX2-857" fmla="*/ 1590814 w 4218254"/>
                <a:gd name="connsiteY2-858" fmla="*/ 186677 h 1742635"/>
                <a:gd name="connsiteX3-859" fmla="*/ 157294 w 4218254"/>
                <a:gd name="connsiteY3-860" fmla="*/ 1712087 h 1742635"/>
                <a:gd name="connsiteX4-861" fmla="*/ 152632 w 4218254"/>
                <a:gd name="connsiteY4-862" fmla="*/ 1742635 h 1742635"/>
                <a:gd name="connsiteX5-863" fmla="*/ 0 w 4218254"/>
                <a:gd name="connsiteY5-864" fmla="*/ 1742635 h 1742635"/>
                <a:gd name="connsiteX6-865" fmla="*/ 9308 w 4218254"/>
                <a:gd name="connsiteY6-866" fmla="*/ 1681644 h 1742635"/>
                <a:gd name="connsiteX7-867" fmla="*/ 1551258 w 4218254"/>
                <a:gd name="connsiteY7-868" fmla="*/ 40854 h 1742635"/>
                <a:gd name="connsiteX8-869" fmla="*/ 1728245 w 4218254"/>
                <a:gd name="connsiteY8-870" fmla="*/ 1185 h 1742635"/>
                <a:gd name="connsiteX9-871" fmla="*/ 2467294 w 4218254"/>
                <a:gd name="connsiteY9-872" fmla="*/ 148696 h 1742635"/>
                <a:gd name="connsiteX10-873" fmla="*/ 2494033 w 4218254"/>
                <a:gd name="connsiteY10-874" fmla="*/ 0 h 1742635"/>
                <a:gd name="connsiteX11-875" fmla="*/ 4218254 w 4218254"/>
                <a:gd name="connsiteY11-876" fmla="*/ 1681644 h 1742635"/>
                <a:gd name="connsiteX12-877" fmla="*/ 4074930 w 4218254"/>
                <a:gd name="connsiteY12-878" fmla="*/ 1742635 h 1742635"/>
                <a:gd name="connsiteX13-879" fmla="*/ 2467294 w 4218254"/>
                <a:gd name="connsiteY13-880" fmla="*/ 148696 h 1742635"/>
                <a:gd name="connsiteX0-881" fmla="*/ 1728245 w 4074941"/>
                <a:gd name="connsiteY0-882" fmla="*/ 1185 h 1742635"/>
                <a:gd name="connsiteX1-883" fmla="*/ 1728245 w 4074941"/>
                <a:gd name="connsiteY1-884" fmla="*/ 155874 h 1742635"/>
                <a:gd name="connsiteX2-885" fmla="*/ 1590814 w 4074941"/>
                <a:gd name="connsiteY2-886" fmla="*/ 186677 h 1742635"/>
                <a:gd name="connsiteX3-887" fmla="*/ 157294 w 4074941"/>
                <a:gd name="connsiteY3-888" fmla="*/ 1712087 h 1742635"/>
                <a:gd name="connsiteX4-889" fmla="*/ 152632 w 4074941"/>
                <a:gd name="connsiteY4-890" fmla="*/ 1742635 h 1742635"/>
                <a:gd name="connsiteX5-891" fmla="*/ 0 w 4074941"/>
                <a:gd name="connsiteY5-892" fmla="*/ 1742635 h 1742635"/>
                <a:gd name="connsiteX6-893" fmla="*/ 9308 w 4074941"/>
                <a:gd name="connsiteY6-894" fmla="*/ 1681644 h 1742635"/>
                <a:gd name="connsiteX7-895" fmla="*/ 1551258 w 4074941"/>
                <a:gd name="connsiteY7-896" fmla="*/ 40854 h 1742635"/>
                <a:gd name="connsiteX8-897" fmla="*/ 1728245 w 4074941"/>
                <a:gd name="connsiteY8-898" fmla="*/ 1185 h 1742635"/>
                <a:gd name="connsiteX9-899" fmla="*/ 2467294 w 4074941"/>
                <a:gd name="connsiteY9-900" fmla="*/ 148696 h 1742635"/>
                <a:gd name="connsiteX10-901" fmla="*/ 2494033 w 4074941"/>
                <a:gd name="connsiteY10-902" fmla="*/ 0 h 1742635"/>
                <a:gd name="connsiteX11-903" fmla="*/ 4074930 w 4074941"/>
                <a:gd name="connsiteY11-904" fmla="*/ 1742635 h 1742635"/>
                <a:gd name="connsiteX12-905" fmla="*/ 2467294 w 4074941"/>
                <a:gd name="connsiteY12-906" fmla="*/ 148696 h 1742635"/>
                <a:gd name="connsiteX0-907" fmla="*/ 1728245 w 2494033"/>
                <a:gd name="connsiteY0-908" fmla="*/ 1185 h 1742635"/>
                <a:gd name="connsiteX1-909" fmla="*/ 1728245 w 2494033"/>
                <a:gd name="connsiteY1-910" fmla="*/ 155874 h 1742635"/>
                <a:gd name="connsiteX2-911" fmla="*/ 1590814 w 2494033"/>
                <a:gd name="connsiteY2-912" fmla="*/ 186677 h 1742635"/>
                <a:gd name="connsiteX3-913" fmla="*/ 157294 w 2494033"/>
                <a:gd name="connsiteY3-914" fmla="*/ 1712087 h 1742635"/>
                <a:gd name="connsiteX4-915" fmla="*/ 152632 w 2494033"/>
                <a:gd name="connsiteY4-916" fmla="*/ 1742635 h 1742635"/>
                <a:gd name="connsiteX5-917" fmla="*/ 0 w 2494033"/>
                <a:gd name="connsiteY5-918" fmla="*/ 1742635 h 1742635"/>
                <a:gd name="connsiteX6-919" fmla="*/ 9308 w 2494033"/>
                <a:gd name="connsiteY6-920" fmla="*/ 1681644 h 1742635"/>
                <a:gd name="connsiteX7-921" fmla="*/ 1551258 w 2494033"/>
                <a:gd name="connsiteY7-922" fmla="*/ 40854 h 1742635"/>
                <a:gd name="connsiteX8-923" fmla="*/ 1728245 w 2494033"/>
                <a:gd name="connsiteY8-924" fmla="*/ 1185 h 1742635"/>
                <a:gd name="connsiteX9-925" fmla="*/ 2467294 w 2494033"/>
                <a:gd name="connsiteY9-926" fmla="*/ 148696 h 1742635"/>
                <a:gd name="connsiteX10-927" fmla="*/ 2494033 w 2494033"/>
                <a:gd name="connsiteY10-928" fmla="*/ 0 h 1742635"/>
                <a:gd name="connsiteX11-929" fmla="*/ 2467294 w 2494033"/>
                <a:gd name="connsiteY11-930" fmla="*/ 148696 h 1742635"/>
                <a:gd name="connsiteX0-931" fmla="*/ 1728245 w 1728245"/>
                <a:gd name="connsiteY0-932" fmla="*/ 0 h 1741450"/>
                <a:gd name="connsiteX1-933" fmla="*/ 1728245 w 1728245"/>
                <a:gd name="connsiteY1-934" fmla="*/ 154689 h 1741450"/>
                <a:gd name="connsiteX2-935" fmla="*/ 1590814 w 1728245"/>
                <a:gd name="connsiteY2-936" fmla="*/ 185492 h 1741450"/>
                <a:gd name="connsiteX3-937" fmla="*/ 157294 w 1728245"/>
                <a:gd name="connsiteY3-938" fmla="*/ 1710902 h 1741450"/>
                <a:gd name="connsiteX4-939" fmla="*/ 152632 w 1728245"/>
                <a:gd name="connsiteY4-940" fmla="*/ 1741450 h 1741450"/>
                <a:gd name="connsiteX5-941" fmla="*/ 0 w 1728245"/>
                <a:gd name="connsiteY5-942" fmla="*/ 1741450 h 1741450"/>
                <a:gd name="connsiteX6-943" fmla="*/ 9308 w 1728245"/>
                <a:gd name="connsiteY6-944" fmla="*/ 1680459 h 1741450"/>
                <a:gd name="connsiteX7-945" fmla="*/ 1551258 w 1728245"/>
                <a:gd name="connsiteY7-946" fmla="*/ 39669 h 1741450"/>
                <a:gd name="connsiteX8-947" fmla="*/ 1728245 w 1728245"/>
                <a:gd name="connsiteY8-948" fmla="*/ 0 h 1741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728245" h="1741450">
                  <a:moveTo>
                    <a:pt x="1728245" y="0"/>
                  </a:moveTo>
                  <a:lnTo>
                    <a:pt x="1728245" y="154689"/>
                  </a:lnTo>
                  <a:lnTo>
                    <a:pt x="1590814" y="185492"/>
                  </a:lnTo>
                  <a:cubicBezTo>
                    <a:pt x="868518" y="380954"/>
                    <a:pt x="308597" y="971505"/>
                    <a:pt x="157294" y="1710902"/>
                  </a:cubicBezTo>
                  <a:lnTo>
                    <a:pt x="152632" y="1741450"/>
                  </a:lnTo>
                  <a:lnTo>
                    <a:pt x="0" y="1741450"/>
                  </a:lnTo>
                  <a:lnTo>
                    <a:pt x="9308" y="1680459"/>
                  </a:lnTo>
                  <a:cubicBezTo>
                    <a:pt x="172055" y="885136"/>
                    <a:pt x="774328" y="249916"/>
                    <a:pt x="1551258" y="39669"/>
                  </a:cubicBezTo>
                  <a:lnTo>
                    <a:pt x="1728245" y="0"/>
                  </a:lnTo>
                  <a:close/>
                </a:path>
              </a:pathLst>
            </a:cu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4" name="文本框 39">
              <a:extLst>
                <a:ext uri="{FF2B5EF4-FFF2-40B4-BE49-F238E27FC236}">
                  <a16:creationId xmlns:a16="http://schemas.microsoft.com/office/drawing/2014/main" id="{95820DCA-B0CA-5B7C-EB5C-AD7B339406B4}"/>
                </a:ext>
              </a:extLst>
            </p:cNvPr>
            <p:cNvSpPr txBox="1"/>
            <p:nvPr/>
          </p:nvSpPr>
          <p:spPr>
            <a:xfrm>
              <a:off x="3544860" y="2519241"/>
              <a:ext cx="1696352" cy="738664"/>
            </a:xfrm>
            <a:prstGeom prst="rect">
              <a:avLst/>
            </a:prstGeom>
            <a:noFill/>
            <a:ln>
              <a:noFill/>
            </a:ln>
          </p:spPr>
          <p:txBody>
            <a:bodyPr wrap="square" rtlCol="0">
              <a:spAutoFit/>
            </a:bodyPr>
            <a:lstStyle/>
            <a:p>
              <a:pPr algn="ctr"/>
              <a:r>
                <a:rPr lang="en-US" altLang="zh-CN" b="1">
                  <a:solidFill>
                    <a:schemeClr val="bg1"/>
                  </a:solidFill>
                  <a:latin typeface="Roboto" panose="02000000000000000000" pitchFamily="2" charset="0"/>
                  <a:ea typeface="Roboto" panose="02000000000000000000" pitchFamily="2" charset="0"/>
                </a:rPr>
                <a:t>Positive Aspects</a:t>
              </a:r>
            </a:p>
            <a:p>
              <a:pPr algn="ctr"/>
              <a:r>
                <a:rPr lang="en-US" altLang="zh-CN" b="1">
                  <a:solidFill>
                    <a:schemeClr val="bg1"/>
                  </a:solidFill>
                  <a:latin typeface="Roboto" panose="02000000000000000000" pitchFamily="2" charset="0"/>
                  <a:ea typeface="Roboto" panose="02000000000000000000" pitchFamily="2" charset="0"/>
                </a:rPr>
                <a:t>&amp;</a:t>
              </a:r>
            </a:p>
            <a:p>
              <a:pPr algn="ctr"/>
              <a:r>
                <a:rPr lang="en-US" altLang="zh-CN" b="1">
                  <a:solidFill>
                    <a:schemeClr val="bg1"/>
                  </a:solidFill>
                  <a:latin typeface="Roboto" panose="02000000000000000000" pitchFamily="2" charset="0"/>
                  <a:ea typeface="Roboto" panose="02000000000000000000" pitchFamily="2" charset="0"/>
                </a:rPr>
                <a:t>Reasons</a:t>
              </a:r>
              <a:endParaRPr lang="zh-CN" altLang="en-US" b="1">
                <a:solidFill>
                  <a:schemeClr val="bg1"/>
                </a:solidFill>
                <a:latin typeface="Roboto" panose="02000000000000000000" pitchFamily="2" charset="0"/>
                <a:ea typeface="微软雅黑" panose="020B0503020204020204" charset="-122"/>
              </a:endParaRPr>
            </a:p>
          </p:txBody>
        </p:sp>
      </p:grpSp>
    </p:spTree>
    <p:extLst>
      <p:ext uri="{BB962C8B-B14F-4D97-AF65-F5344CB8AC3E}">
        <p14:creationId xmlns:p14="http://schemas.microsoft.com/office/powerpoint/2010/main" val="272107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par>
                                <p:cTn id="8" presetID="22" presetClass="entr" presetSubtype="2"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right)">
                                      <p:cBhvr>
                                        <p:cTn id="10" dur="500"/>
                                        <p:tgtEl>
                                          <p:spTgt spid="50"/>
                                        </p:tgtEl>
                                      </p:cBhvr>
                                    </p:animEffect>
                                  </p:childTnLst>
                                </p:cTn>
                              </p:par>
                              <p:par>
                                <p:cTn id="11" presetID="22" presetClass="entr" presetSubtype="8"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par>
                                <p:cTn id="14" presetID="22" presetClass="entr" presetSubtype="8"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3840"/>
            <a:ext cx="5654374" cy="513843"/>
          </a:xfrm>
          <a:prstGeom prst="rect">
            <a:avLst/>
          </a:prstGeom>
        </p:spPr>
        <p:txBody>
          <a:bodyPr spcFirstLastPara="1" wrap="square" lIns="91425" tIns="91425" rIns="91425" bIns="91425" anchor="ctr" anchorCtr="0">
            <a:noAutofit/>
          </a:bodyPr>
          <a:lstStyle/>
          <a:p>
            <a:r>
              <a:rPr lang="en-US"/>
              <a:t>Topic Modeling – Video Player (Negative Reviews)</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19" name="Google Shape;325;p22">
            <a:extLst>
              <a:ext uri="{FF2B5EF4-FFF2-40B4-BE49-F238E27FC236}">
                <a16:creationId xmlns:a16="http://schemas.microsoft.com/office/drawing/2014/main" id="{C36B2E0E-A038-3D3C-EAFB-559742CC9066}"/>
              </a:ext>
            </a:extLst>
          </p:cNvPr>
          <p:cNvGrpSpPr/>
          <p:nvPr/>
        </p:nvGrpSpPr>
        <p:grpSpPr>
          <a:xfrm>
            <a:off x="263101" y="305786"/>
            <a:ext cx="407743" cy="391135"/>
            <a:chOff x="5233525" y="4954450"/>
            <a:chExt cx="538275" cy="516350"/>
          </a:xfrm>
        </p:grpSpPr>
        <p:sp>
          <p:nvSpPr>
            <p:cNvPr id="20" name="Google Shape;326;p22">
              <a:extLst>
                <a:ext uri="{FF2B5EF4-FFF2-40B4-BE49-F238E27FC236}">
                  <a16:creationId xmlns:a16="http://schemas.microsoft.com/office/drawing/2014/main" id="{66CB8E7E-F7CB-055D-62F6-1C82A7A5A0E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p22">
              <a:extLst>
                <a:ext uri="{FF2B5EF4-FFF2-40B4-BE49-F238E27FC236}">
                  <a16:creationId xmlns:a16="http://schemas.microsoft.com/office/drawing/2014/main" id="{AD43C395-3007-0669-1A85-5CC945EF2F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p22">
              <a:extLst>
                <a:ext uri="{FF2B5EF4-FFF2-40B4-BE49-F238E27FC236}">
                  <a16:creationId xmlns:a16="http://schemas.microsoft.com/office/drawing/2014/main" id="{165D1D37-076E-F66A-EB2D-D98D0B90602D}"/>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22">
              <a:extLst>
                <a:ext uri="{FF2B5EF4-FFF2-40B4-BE49-F238E27FC236}">
                  <a16:creationId xmlns:a16="http://schemas.microsoft.com/office/drawing/2014/main" id="{A1B8E289-6C16-4CBC-35CA-69B5307D63D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22">
              <a:extLst>
                <a:ext uri="{FF2B5EF4-FFF2-40B4-BE49-F238E27FC236}">
                  <a16:creationId xmlns:a16="http://schemas.microsoft.com/office/drawing/2014/main" id="{819A2D0A-6F64-090F-0384-942E57314D9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22">
              <a:extLst>
                <a:ext uri="{FF2B5EF4-FFF2-40B4-BE49-F238E27FC236}">
                  <a16:creationId xmlns:a16="http://schemas.microsoft.com/office/drawing/2014/main" id="{3FCFC3ED-B6AB-E60D-03DC-E095D623A4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2;p22">
              <a:extLst>
                <a:ext uri="{FF2B5EF4-FFF2-40B4-BE49-F238E27FC236}">
                  <a16:creationId xmlns:a16="http://schemas.microsoft.com/office/drawing/2014/main" id="{8CB47BEF-1CA4-7995-1252-C541696641C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3;p22">
              <a:extLst>
                <a:ext uri="{FF2B5EF4-FFF2-40B4-BE49-F238E27FC236}">
                  <a16:creationId xmlns:a16="http://schemas.microsoft.com/office/drawing/2014/main" id="{CF59D3BC-6E97-CF2E-94AB-264BEFE843D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22">
              <a:extLst>
                <a:ext uri="{FF2B5EF4-FFF2-40B4-BE49-F238E27FC236}">
                  <a16:creationId xmlns:a16="http://schemas.microsoft.com/office/drawing/2014/main" id="{3EEEBE91-935A-6DB8-E04F-2EE68D379BD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22">
              <a:extLst>
                <a:ext uri="{FF2B5EF4-FFF2-40B4-BE49-F238E27FC236}">
                  <a16:creationId xmlns:a16="http://schemas.microsoft.com/office/drawing/2014/main" id="{6AADFE09-CBFA-E8A6-5970-56CFFED75D2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22">
              <a:extLst>
                <a:ext uri="{FF2B5EF4-FFF2-40B4-BE49-F238E27FC236}">
                  <a16:creationId xmlns:a16="http://schemas.microsoft.com/office/drawing/2014/main" id="{F4805F50-2EC5-C617-2087-16AE803DEAB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roup 74">
            <a:extLst>
              <a:ext uri="{FF2B5EF4-FFF2-40B4-BE49-F238E27FC236}">
                <a16:creationId xmlns:a16="http://schemas.microsoft.com/office/drawing/2014/main" id="{E251DA54-EDAC-BF51-EB93-1886CB7719A1}"/>
              </a:ext>
            </a:extLst>
          </p:cNvPr>
          <p:cNvGrpSpPr/>
          <p:nvPr/>
        </p:nvGrpSpPr>
        <p:grpSpPr>
          <a:xfrm>
            <a:off x="5783758" y="1190409"/>
            <a:ext cx="3271791" cy="922328"/>
            <a:chOff x="-1303133" y="2984337"/>
            <a:chExt cx="4061804" cy="668315"/>
          </a:xfrm>
        </p:grpSpPr>
        <p:sp>
          <p:nvSpPr>
            <p:cNvPr id="42" name="文本框 11">
              <a:extLst>
                <a:ext uri="{FF2B5EF4-FFF2-40B4-BE49-F238E27FC236}">
                  <a16:creationId xmlns:a16="http://schemas.microsoft.com/office/drawing/2014/main" id="{F350C8AF-673B-743D-F0FA-140E33FE0733}"/>
                </a:ext>
              </a:extLst>
            </p:cNvPr>
            <p:cNvSpPr txBox="1"/>
            <p:nvPr/>
          </p:nvSpPr>
          <p:spPr>
            <a:xfrm>
              <a:off x="-1282465" y="2984337"/>
              <a:ext cx="3196392" cy="230893"/>
            </a:xfrm>
            <a:prstGeom prst="rect">
              <a:avLst/>
            </a:prstGeom>
            <a:noFill/>
          </p:spPr>
          <p:txBody>
            <a:bodyPr wrap="square" lIns="91440" tIns="45720" rIns="91440" bIns="45720" rtlCol="0" anchor="t">
              <a:spAutoFit/>
            </a:bodyPr>
            <a:lstStyle/>
            <a:p>
              <a:r>
                <a:rPr lang="en-US" altLang="zh-CN" b="1">
                  <a:solidFill>
                    <a:schemeClr val="tx1">
                      <a:lumMod val="85000"/>
                      <a:lumOff val="15000"/>
                    </a:schemeClr>
                  </a:solidFill>
                  <a:latin typeface="Roboto" panose="02000000000000000000" pitchFamily="2" charset="0"/>
                  <a:ea typeface="Roboto" panose="02000000000000000000" pitchFamily="2" charset="0"/>
                  <a:sym typeface="+mn-ea"/>
                </a:rPr>
                <a:t>Too many ad</a:t>
              </a:r>
            </a:p>
          </p:txBody>
        </p:sp>
        <p:sp>
          <p:nvSpPr>
            <p:cNvPr id="43" name="矩形 9">
              <a:extLst>
                <a:ext uri="{FF2B5EF4-FFF2-40B4-BE49-F238E27FC236}">
                  <a16:creationId xmlns:a16="http://schemas.microsoft.com/office/drawing/2014/main" id="{42B0F0E9-BB9E-2DFB-BC45-B15FC60EAB9B}"/>
                </a:ext>
              </a:extLst>
            </p:cNvPr>
            <p:cNvSpPr/>
            <p:nvPr/>
          </p:nvSpPr>
          <p:spPr>
            <a:xfrm>
              <a:off x="-1303133" y="3269812"/>
              <a:ext cx="4061804" cy="382840"/>
            </a:xfrm>
            <a:prstGeom prst="rect">
              <a:avLst/>
            </a:prstGeom>
          </p:spPr>
          <p:txBody>
            <a:bodyPr wrap="square" lIns="91440" tIns="45720" rIns="91440" bIns="45720" anchor="t">
              <a:spAutoFit/>
            </a:bodyPr>
            <a:lstStyle/>
            <a:p>
              <a:pPr marL="283210" indent="-285750">
                <a:lnSpc>
                  <a:spcPct val="150000"/>
                </a:lnSpc>
                <a:buFont typeface="Wingdings" pitchFamily="2" charset="2"/>
                <a:buChar char="q"/>
              </a:pPr>
              <a:r>
                <a:rPr lang="en-US" altLang="zh-CN" sz="1000" dirty="0">
                  <a:solidFill>
                    <a:schemeClr val="tx1"/>
                  </a:solidFill>
                  <a:latin typeface="Roboto" panose="02000000000000000000" pitchFamily="2" charset="0"/>
                  <a:ea typeface="Roboto" panose="02000000000000000000" pitchFamily="2" charset="0"/>
                  <a:sym typeface="+mn-ea"/>
                </a:rPr>
                <a:t>Reduce the length of ads or even provide a non-ad version to increase the user retention</a:t>
              </a:r>
            </a:p>
          </p:txBody>
        </p:sp>
      </p:grpSp>
      <p:grpSp>
        <p:nvGrpSpPr>
          <p:cNvPr id="47" name="Group 74">
            <a:extLst>
              <a:ext uri="{FF2B5EF4-FFF2-40B4-BE49-F238E27FC236}">
                <a16:creationId xmlns:a16="http://schemas.microsoft.com/office/drawing/2014/main" id="{AAB100CB-3754-3B06-DCAD-B82223EF8C17}"/>
              </a:ext>
            </a:extLst>
          </p:cNvPr>
          <p:cNvGrpSpPr/>
          <p:nvPr/>
        </p:nvGrpSpPr>
        <p:grpSpPr>
          <a:xfrm>
            <a:off x="115892" y="1259689"/>
            <a:ext cx="3127356" cy="1823044"/>
            <a:chOff x="-2756007" y="3001370"/>
            <a:chExt cx="6273760" cy="1320964"/>
          </a:xfrm>
        </p:grpSpPr>
        <p:sp>
          <p:nvSpPr>
            <p:cNvPr id="48" name="文本框 11">
              <a:extLst>
                <a:ext uri="{FF2B5EF4-FFF2-40B4-BE49-F238E27FC236}">
                  <a16:creationId xmlns:a16="http://schemas.microsoft.com/office/drawing/2014/main" id="{B5F8A2B5-1015-9B61-3B7F-776C871B8723}"/>
                </a:ext>
              </a:extLst>
            </p:cNvPr>
            <p:cNvSpPr txBox="1"/>
            <p:nvPr/>
          </p:nvSpPr>
          <p:spPr>
            <a:xfrm>
              <a:off x="-2756007" y="3001370"/>
              <a:ext cx="6273760" cy="223013"/>
            </a:xfrm>
            <a:prstGeom prst="rect">
              <a:avLst/>
            </a:prstGeom>
            <a:noFill/>
          </p:spPr>
          <p:txBody>
            <a:bodyPr wrap="square" lIns="91440" tIns="45720" rIns="91440" bIns="45720" rtlCol="0" anchor="t">
              <a:spAutoFit/>
            </a:bodyPr>
            <a:lstStyle/>
            <a:p>
              <a:r>
                <a:rPr lang="en-US" altLang="zh-CN" b="1">
                  <a:solidFill>
                    <a:schemeClr val="tx1">
                      <a:lumMod val="85000"/>
                      <a:lumOff val="15000"/>
                    </a:schemeClr>
                  </a:solidFill>
                  <a:latin typeface="Roboto" panose="02000000000000000000" pitchFamily="2" charset="0"/>
                  <a:ea typeface="Roboto" panose="02000000000000000000" pitchFamily="2" charset="0"/>
                </a:rPr>
                <a:t>Crashing in Latest update</a:t>
              </a:r>
            </a:p>
          </p:txBody>
        </p:sp>
        <p:sp>
          <p:nvSpPr>
            <p:cNvPr id="49" name="矩形 9">
              <a:extLst>
                <a:ext uri="{FF2B5EF4-FFF2-40B4-BE49-F238E27FC236}">
                  <a16:creationId xmlns:a16="http://schemas.microsoft.com/office/drawing/2014/main" id="{34D2B7C8-85F6-7494-11AF-AC90A15E7A93}"/>
                </a:ext>
              </a:extLst>
            </p:cNvPr>
            <p:cNvSpPr/>
            <p:nvPr/>
          </p:nvSpPr>
          <p:spPr>
            <a:xfrm>
              <a:off x="-2756007" y="3285326"/>
              <a:ext cx="6219216" cy="1037008"/>
            </a:xfrm>
            <a:prstGeom prst="rect">
              <a:avLst/>
            </a:prstGeom>
          </p:spPr>
          <p:txBody>
            <a:bodyPr wrap="square" lIns="91440" tIns="45720" rIns="91440" bIns="45720" anchor="t">
              <a:spAutoFit/>
            </a:bodyPr>
            <a:lstStyle/>
            <a:p>
              <a:pPr marL="283210" indent="-285750">
                <a:lnSpc>
                  <a:spcPct val="150000"/>
                </a:lnSpc>
                <a:buFont typeface="Wingdings" pitchFamily="2" charset="2"/>
                <a:buChar char="q"/>
                <a:defRPr/>
              </a:pPr>
              <a:r>
                <a:rPr lang="en-US" altLang="zh-CN" sz="1000" dirty="0">
                  <a:solidFill>
                    <a:schemeClr val="tx1"/>
                  </a:solidFill>
                  <a:latin typeface="Roboto" panose="02000000000000000000" pitchFamily="2" charset="0"/>
                  <a:ea typeface="Roboto" panose="02000000000000000000" pitchFamily="2" charset="0"/>
                  <a:sym typeface="+mn-ea"/>
                </a:rPr>
                <a:t>Ensure new version work properly before launching new version</a:t>
              </a:r>
            </a:p>
            <a:p>
              <a:pPr marL="283210" indent="-285750">
                <a:lnSpc>
                  <a:spcPct val="150000"/>
                </a:lnSpc>
                <a:buFont typeface="Wingdings" pitchFamily="2" charset="2"/>
                <a:buChar char="q"/>
                <a:defRPr/>
              </a:pPr>
              <a:r>
                <a:rPr lang="en-US" altLang="zh-CN" sz="1000" dirty="0">
                  <a:solidFill>
                    <a:schemeClr val="tx1"/>
                  </a:solidFill>
                  <a:latin typeface="Roboto" panose="02000000000000000000" pitchFamily="2" charset="0"/>
                  <a:ea typeface="Roboto" panose="02000000000000000000" pitchFamily="2" charset="0"/>
                  <a:sym typeface="+mn-ea"/>
                </a:rPr>
                <a:t>Fix issue like (1) when forward the video, audio doesn’t stop (2) screen turn off when video is playing (3) OTG connection problem</a:t>
              </a:r>
            </a:p>
            <a:p>
              <a:pPr marL="283210" indent="-285750" algn="r">
                <a:lnSpc>
                  <a:spcPct val="150000"/>
                </a:lnSpc>
                <a:buFont typeface="Wingdings" pitchFamily="2" charset="2"/>
                <a:buChar char="q"/>
                <a:defRPr/>
              </a:pPr>
              <a:endParaRPr lang="en-US" altLang="zh-CN" sz="900" dirty="0">
                <a:solidFill>
                  <a:schemeClr val="tx1"/>
                </a:solidFill>
                <a:latin typeface="Roboto" panose="02000000000000000000" pitchFamily="2" charset="0"/>
                <a:ea typeface="Roboto" panose="02000000000000000000" pitchFamily="2" charset="0"/>
                <a:sym typeface="+mn-ea"/>
              </a:endParaRPr>
            </a:p>
          </p:txBody>
        </p:sp>
      </p:grpSp>
      <p:grpSp>
        <p:nvGrpSpPr>
          <p:cNvPr id="6" name="Group 74">
            <a:extLst>
              <a:ext uri="{FF2B5EF4-FFF2-40B4-BE49-F238E27FC236}">
                <a16:creationId xmlns:a16="http://schemas.microsoft.com/office/drawing/2014/main" id="{F71D50D5-B716-DFEB-6D58-F5390B57AC60}"/>
              </a:ext>
            </a:extLst>
          </p:cNvPr>
          <p:cNvGrpSpPr/>
          <p:nvPr/>
        </p:nvGrpSpPr>
        <p:grpSpPr>
          <a:xfrm>
            <a:off x="2196162" y="3741917"/>
            <a:ext cx="4747616" cy="1058282"/>
            <a:chOff x="-6789743" y="3067095"/>
            <a:chExt cx="8542229" cy="766824"/>
          </a:xfrm>
        </p:grpSpPr>
        <p:sp>
          <p:nvSpPr>
            <p:cNvPr id="38" name="文本框 11">
              <a:extLst>
                <a:ext uri="{FF2B5EF4-FFF2-40B4-BE49-F238E27FC236}">
                  <a16:creationId xmlns:a16="http://schemas.microsoft.com/office/drawing/2014/main" id="{FCE44642-A884-170C-8867-82056C358DEF}"/>
                </a:ext>
              </a:extLst>
            </p:cNvPr>
            <p:cNvSpPr txBox="1"/>
            <p:nvPr/>
          </p:nvSpPr>
          <p:spPr>
            <a:xfrm>
              <a:off x="-6789743" y="3067095"/>
              <a:ext cx="8542229" cy="223013"/>
            </a:xfrm>
            <a:prstGeom prst="rect">
              <a:avLst/>
            </a:prstGeom>
            <a:noFill/>
          </p:spPr>
          <p:txBody>
            <a:bodyPr wrap="square" lIns="91440" tIns="45720" rIns="91440" bIns="45720" rtlCol="0" anchor="t">
              <a:spAutoFit/>
            </a:bodyPr>
            <a:lstStyle/>
            <a:p>
              <a:pPr algn="ctr"/>
              <a:r>
                <a:rPr lang="en-US" altLang="zh-CN" b="1">
                  <a:solidFill>
                    <a:schemeClr val="tx1">
                      <a:lumMod val="85000"/>
                      <a:lumOff val="15000"/>
                    </a:schemeClr>
                  </a:solidFill>
                  <a:latin typeface="Roboto" panose="02000000000000000000" pitchFamily="2" charset="0"/>
                  <a:ea typeface="Roboto" panose="02000000000000000000" pitchFamily="2" charset="0"/>
                </a:rPr>
                <a:t>Format Not Support</a:t>
              </a:r>
            </a:p>
          </p:txBody>
        </p:sp>
        <p:sp>
          <p:nvSpPr>
            <p:cNvPr id="39" name="矩形 9">
              <a:extLst>
                <a:ext uri="{FF2B5EF4-FFF2-40B4-BE49-F238E27FC236}">
                  <a16:creationId xmlns:a16="http://schemas.microsoft.com/office/drawing/2014/main" id="{46021FEF-0673-4D25-0901-50828334E500}"/>
                </a:ext>
              </a:extLst>
            </p:cNvPr>
            <p:cNvSpPr/>
            <p:nvPr/>
          </p:nvSpPr>
          <p:spPr>
            <a:xfrm>
              <a:off x="-6182875" y="3283821"/>
              <a:ext cx="7328492" cy="550098"/>
            </a:xfrm>
            <a:prstGeom prst="rect">
              <a:avLst/>
            </a:prstGeom>
          </p:spPr>
          <p:txBody>
            <a:bodyPr wrap="square" lIns="91440" tIns="45720" rIns="91440" bIns="45720" anchor="t">
              <a:spAutoFit/>
            </a:bodyPr>
            <a:lstStyle/>
            <a:p>
              <a:pPr marL="283210" indent="-285750">
                <a:lnSpc>
                  <a:spcPct val="150000"/>
                </a:lnSpc>
                <a:buFont typeface="Wingdings" pitchFamily="2" charset="2"/>
                <a:buChar char="q"/>
              </a:pPr>
              <a:r>
                <a:rPr lang="en-US" altLang="zh-CN" sz="1000" dirty="0">
                  <a:solidFill>
                    <a:schemeClr val="tx1"/>
                  </a:solidFill>
                  <a:latin typeface="Roboto" panose="02000000000000000000" pitchFamily="2" charset="0"/>
                  <a:ea typeface="Roboto" panose="02000000000000000000" pitchFamily="2" charset="0"/>
                </a:rPr>
                <a:t>Support more video format such as MPEG4, HEV, OPUS, HEVC</a:t>
              </a:r>
            </a:p>
            <a:p>
              <a:pPr marL="283210" indent="-285750">
                <a:lnSpc>
                  <a:spcPct val="150000"/>
                </a:lnSpc>
                <a:buFont typeface="Wingdings" pitchFamily="2" charset="2"/>
                <a:buChar char="q"/>
              </a:pPr>
              <a:r>
                <a:rPr lang="en-US" altLang="zh-CN" sz="1000" dirty="0">
                  <a:solidFill>
                    <a:schemeClr val="tx1"/>
                  </a:solidFill>
                  <a:latin typeface="Roboto" panose="02000000000000000000" pitchFamily="2" charset="0"/>
                  <a:ea typeface="Roboto" panose="02000000000000000000" pitchFamily="2" charset="0"/>
                </a:rPr>
                <a:t>Support 4K video which is an increasing need</a:t>
              </a:r>
            </a:p>
            <a:p>
              <a:pPr marL="283210" indent="-285750">
                <a:lnSpc>
                  <a:spcPct val="150000"/>
                </a:lnSpc>
                <a:buFont typeface="Wingdings" pitchFamily="2" charset="2"/>
                <a:buChar char="q"/>
              </a:pPr>
              <a:r>
                <a:rPr lang="en-US" altLang="zh-CN" sz="1000" dirty="0">
                  <a:solidFill>
                    <a:schemeClr val="tx1"/>
                  </a:solidFill>
                  <a:latin typeface="Roboto" panose="02000000000000000000" pitchFamily="2" charset="0"/>
                  <a:ea typeface="Roboto" panose="02000000000000000000" pitchFamily="2" charset="0"/>
                </a:rPr>
                <a:t>Add more audio format like AAC, EAC3, AC3 </a:t>
              </a:r>
            </a:p>
          </p:txBody>
        </p:sp>
      </p:grpSp>
      <p:grpSp>
        <p:nvGrpSpPr>
          <p:cNvPr id="44" name="Group 43">
            <a:extLst>
              <a:ext uri="{FF2B5EF4-FFF2-40B4-BE49-F238E27FC236}">
                <a16:creationId xmlns:a16="http://schemas.microsoft.com/office/drawing/2014/main" id="{AB7E7BE9-1E7A-15DF-5C12-2E21EBF89736}"/>
              </a:ext>
            </a:extLst>
          </p:cNvPr>
          <p:cNvGrpSpPr/>
          <p:nvPr/>
        </p:nvGrpSpPr>
        <p:grpSpPr>
          <a:xfrm>
            <a:off x="3630309" y="1531359"/>
            <a:ext cx="1883381" cy="2070192"/>
            <a:chOff x="3300734" y="1476598"/>
            <a:chExt cx="1883381" cy="2070192"/>
          </a:xfrm>
        </p:grpSpPr>
        <p:sp>
          <p:nvSpPr>
            <p:cNvPr id="45" name="Isosceles Triangle 2">
              <a:extLst>
                <a:ext uri="{FF2B5EF4-FFF2-40B4-BE49-F238E27FC236}">
                  <a16:creationId xmlns:a16="http://schemas.microsoft.com/office/drawing/2014/main" id="{EF338412-F891-9D23-8B29-BA30AF26F333}"/>
                </a:ext>
              </a:extLst>
            </p:cNvPr>
            <p:cNvSpPr/>
            <p:nvPr/>
          </p:nvSpPr>
          <p:spPr>
            <a:xfrm>
              <a:off x="3307724" y="1596742"/>
              <a:ext cx="1865343" cy="152148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46" name="文本框 11">
              <a:extLst>
                <a:ext uri="{FF2B5EF4-FFF2-40B4-BE49-F238E27FC236}">
                  <a16:creationId xmlns:a16="http://schemas.microsoft.com/office/drawing/2014/main" id="{52FD7C96-E5EA-885B-B1AA-60375F438B00}"/>
                </a:ext>
              </a:extLst>
            </p:cNvPr>
            <p:cNvSpPr txBox="1"/>
            <p:nvPr/>
          </p:nvSpPr>
          <p:spPr>
            <a:xfrm>
              <a:off x="3641683" y="2105488"/>
              <a:ext cx="1226265" cy="954107"/>
            </a:xfrm>
            <a:prstGeom prst="rect">
              <a:avLst/>
            </a:prstGeom>
            <a:noFill/>
            <a:ln>
              <a:noFill/>
            </a:ln>
          </p:spPr>
          <p:txBody>
            <a:bodyPr wrap="square" lIns="91440" tIns="45720" rIns="91440" bIns="45720" rtlCol="0" anchor="t">
              <a:spAutoFit/>
            </a:bodyPr>
            <a:lstStyle/>
            <a:p>
              <a:pPr algn="ctr"/>
              <a:r>
                <a:rPr lang="en-US" altLang="zh-CN" b="1">
                  <a:solidFill>
                    <a:schemeClr val="bg1"/>
                  </a:solidFill>
                  <a:latin typeface="Roboto" panose="02000000000000000000" pitchFamily="2" charset="0"/>
                  <a:ea typeface="Roboto" panose="02000000000000000000" pitchFamily="2" charset="0"/>
                  <a:sym typeface="+mn-ea"/>
                </a:rPr>
                <a:t>Positive</a:t>
              </a:r>
            </a:p>
            <a:p>
              <a:pPr algn="ctr"/>
              <a:r>
                <a:rPr lang="en-US" altLang="zh-CN" b="1">
                  <a:solidFill>
                    <a:schemeClr val="bg1"/>
                  </a:solidFill>
                  <a:latin typeface="Roboto" panose="02000000000000000000" pitchFamily="2" charset="0"/>
                  <a:ea typeface="Roboto" panose="02000000000000000000" pitchFamily="2" charset="0"/>
                  <a:sym typeface="+mn-ea"/>
                </a:rPr>
                <a:t>Aspects</a:t>
              </a:r>
            </a:p>
            <a:p>
              <a:pPr algn="ctr"/>
              <a:r>
                <a:rPr lang="en-US" altLang="zh-CN" b="1">
                  <a:solidFill>
                    <a:schemeClr val="bg1"/>
                  </a:solidFill>
                  <a:latin typeface="Roboto" panose="02000000000000000000" pitchFamily="2" charset="0"/>
                  <a:ea typeface="Roboto" panose="02000000000000000000" pitchFamily="2" charset="0"/>
                  <a:sym typeface="+mn-ea"/>
                </a:rPr>
                <a:t>&amp;</a:t>
              </a:r>
            </a:p>
            <a:p>
              <a:pPr algn="ctr"/>
              <a:r>
                <a:rPr lang="en-US" altLang="zh-CN" b="1">
                  <a:solidFill>
                    <a:schemeClr val="bg1"/>
                  </a:solidFill>
                  <a:latin typeface="Roboto" panose="02000000000000000000" pitchFamily="2" charset="0"/>
                  <a:ea typeface="Roboto" panose="02000000000000000000" pitchFamily="2" charset="0"/>
                  <a:sym typeface="+mn-ea"/>
                </a:rPr>
                <a:t>Solutions</a:t>
              </a:r>
              <a:endParaRPr lang="en-US" altLang="zh-CN">
                <a:solidFill>
                  <a:schemeClr val="bg1"/>
                </a:solidFill>
                <a:latin typeface="Roboto" panose="02000000000000000000" pitchFamily="2" charset="0"/>
                <a:ea typeface="Roboto" panose="02000000000000000000" pitchFamily="2" charset="0"/>
              </a:endParaRPr>
            </a:p>
          </p:txBody>
        </p:sp>
        <p:sp>
          <p:nvSpPr>
            <p:cNvPr id="50" name="矩形 1">
              <a:extLst>
                <a:ext uri="{FF2B5EF4-FFF2-40B4-BE49-F238E27FC236}">
                  <a16:creationId xmlns:a16="http://schemas.microsoft.com/office/drawing/2014/main" id="{9E970E52-3668-AA7F-FDA4-0169D443291D}"/>
                </a:ext>
              </a:extLst>
            </p:cNvPr>
            <p:cNvSpPr/>
            <p:nvPr/>
          </p:nvSpPr>
          <p:spPr>
            <a:xfrm rot="1875745">
              <a:off x="3300734" y="1480791"/>
              <a:ext cx="55515"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1">
              <a:extLst>
                <a:ext uri="{FF2B5EF4-FFF2-40B4-BE49-F238E27FC236}">
                  <a16:creationId xmlns:a16="http://schemas.microsoft.com/office/drawing/2014/main" id="{1A0604F7-D21A-756B-0A73-14E19731C7AD}"/>
                </a:ext>
              </a:extLst>
            </p:cNvPr>
            <p:cNvSpPr/>
            <p:nvPr/>
          </p:nvSpPr>
          <p:spPr>
            <a:xfrm rot="8835905" flipH="1">
              <a:off x="5138396" y="1476598"/>
              <a:ext cx="45719"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1">
              <a:extLst>
                <a:ext uri="{FF2B5EF4-FFF2-40B4-BE49-F238E27FC236}">
                  <a16:creationId xmlns:a16="http://schemas.microsoft.com/office/drawing/2014/main" id="{17D7136C-E3CE-FC97-0C1E-9783D8FE4E51}"/>
                </a:ext>
              </a:extLst>
            </p:cNvPr>
            <p:cNvSpPr/>
            <p:nvPr/>
          </p:nvSpPr>
          <p:spPr>
            <a:xfrm rot="5400000" flipH="1">
              <a:off x="4241667" y="2906616"/>
              <a:ext cx="45719"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7299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3840"/>
            <a:ext cx="5894386" cy="513843"/>
          </a:xfrm>
          <a:prstGeom prst="rect">
            <a:avLst/>
          </a:prstGeom>
        </p:spPr>
        <p:txBody>
          <a:bodyPr spcFirstLastPara="1" wrap="square" lIns="91425" tIns="91425" rIns="91425" bIns="91425" anchor="ctr" anchorCtr="0">
            <a:noAutofit/>
          </a:bodyPr>
          <a:lstStyle/>
          <a:p>
            <a:r>
              <a:rPr lang="en-US"/>
              <a:t>Topic Modeling – </a:t>
            </a:r>
            <a:r>
              <a:rPr lang="en-US" altLang="zh-CN"/>
              <a:t>Communication</a:t>
            </a:r>
            <a:r>
              <a:rPr lang="en-US"/>
              <a:t> (Positive Reviews)</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19" name="Google Shape;325;p22">
            <a:extLst>
              <a:ext uri="{FF2B5EF4-FFF2-40B4-BE49-F238E27FC236}">
                <a16:creationId xmlns:a16="http://schemas.microsoft.com/office/drawing/2014/main" id="{C36B2E0E-A038-3D3C-EAFB-559742CC9066}"/>
              </a:ext>
            </a:extLst>
          </p:cNvPr>
          <p:cNvGrpSpPr/>
          <p:nvPr/>
        </p:nvGrpSpPr>
        <p:grpSpPr>
          <a:xfrm>
            <a:off x="263101" y="305786"/>
            <a:ext cx="407743" cy="391135"/>
            <a:chOff x="5233525" y="4954450"/>
            <a:chExt cx="538275" cy="516350"/>
          </a:xfrm>
        </p:grpSpPr>
        <p:sp>
          <p:nvSpPr>
            <p:cNvPr id="20" name="Google Shape;326;p22">
              <a:extLst>
                <a:ext uri="{FF2B5EF4-FFF2-40B4-BE49-F238E27FC236}">
                  <a16:creationId xmlns:a16="http://schemas.microsoft.com/office/drawing/2014/main" id="{66CB8E7E-F7CB-055D-62F6-1C82A7A5A0E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p22">
              <a:extLst>
                <a:ext uri="{FF2B5EF4-FFF2-40B4-BE49-F238E27FC236}">
                  <a16:creationId xmlns:a16="http://schemas.microsoft.com/office/drawing/2014/main" id="{AD43C395-3007-0669-1A85-5CC945EF2F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p22">
              <a:extLst>
                <a:ext uri="{FF2B5EF4-FFF2-40B4-BE49-F238E27FC236}">
                  <a16:creationId xmlns:a16="http://schemas.microsoft.com/office/drawing/2014/main" id="{165D1D37-076E-F66A-EB2D-D98D0B90602D}"/>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22">
              <a:extLst>
                <a:ext uri="{FF2B5EF4-FFF2-40B4-BE49-F238E27FC236}">
                  <a16:creationId xmlns:a16="http://schemas.microsoft.com/office/drawing/2014/main" id="{A1B8E289-6C16-4CBC-35CA-69B5307D63D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22">
              <a:extLst>
                <a:ext uri="{FF2B5EF4-FFF2-40B4-BE49-F238E27FC236}">
                  <a16:creationId xmlns:a16="http://schemas.microsoft.com/office/drawing/2014/main" id="{819A2D0A-6F64-090F-0384-942E57314D9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22">
              <a:extLst>
                <a:ext uri="{FF2B5EF4-FFF2-40B4-BE49-F238E27FC236}">
                  <a16:creationId xmlns:a16="http://schemas.microsoft.com/office/drawing/2014/main" id="{3FCFC3ED-B6AB-E60D-03DC-E095D623A4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2;p22">
              <a:extLst>
                <a:ext uri="{FF2B5EF4-FFF2-40B4-BE49-F238E27FC236}">
                  <a16:creationId xmlns:a16="http://schemas.microsoft.com/office/drawing/2014/main" id="{8CB47BEF-1CA4-7995-1252-C541696641C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3;p22">
              <a:extLst>
                <a:ext uri="{FF2B5EF4-FFF2-40B4-BE49-F238E27FC236}">
                  <a16:creationId xmlns:a16="http://schemas.microsoft.com/office/drawing/2014/main" id="{CF59D3BC-6E97-CF2E-94AB-264BEFE843D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22">
              <a:extLst>
                <a:ext uri="{FF2B5EF4-FFF2-40B4-BE49-F238E27FC236}">
                  <a16:creationId xmlns:a16="http://schemas.microsoft.com/office/drawing/2014/main" id="{3EEEBE91-935A-6DB8-E04F-2EE68D379BD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22">
              <a:extLst>
                <a:ext uri="{FF2B5EF4-FFF2-40B4-BE49-F238E27FC236}">
                  <a16:creationId xmlns:a16="http://schemas.microsoft.com/office/drawing/2014/main" id="{6AADFE09-CBFA-E8A6-5970-56CFFED75D2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22">
              <a:extLst>
                <a:ext uri="{FF2B5EF4-FFF2-40B4-BE49-F238E27FC236}">
                  <a16:creationId xmlns:a16="http://schemas.microsoft.com/office/drawing/2014/main" id="{F4805F50-2EC5-C617-2087-16AE803DEAB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roup 4">
            <a:extLst>
              <a:ext uri="{FF2B5EF4-FFF2-40B4-BE49-F238E27FC236}">
                <a16:creationId xmlns:a16="http://schemas.microsoft.com/office/drawing/2014/main" id="{03F8A0A8-7380-C5FB-59BC-3A30FC2D0A43}"/>
              </a:ext>
            </a:extLst>
          </p:cNvPr>
          <p:cNvGrpSpPr/>
          <p:nvPr/>
        </p:nvGrpSpPr>
        <p:grpSpPr>
          <a:xfrm>
            <a:off x="3630309" y="1531359"/>
            <a:ext cx="1883381" cy="2070192"/>
            <a:chOff x="3300734" y="1476598"/>
            <a:chExt cx="1883381" cy="2070192"/>
          </a:xfrm>
        </p:grpSpPr>
        <p:sp>
          <p:nvSpPr>
            <p:cNvPr id="3" name="Isosceles Triangle 2">
              <a:extLst>
                <a:ext uri="{FF2B5EF4-FFF2-40B4-BE49-F238E27FC236}">
                  <a16:creationId xmlns:a16="http://schemas.microsoft.com/office/drawing/2014/main" id="{74081446-06AC-D504-570A-6B5DF696C731}"/>
                </a:ext>
              </a:extLst>
            </p:cNvPr>
            <p:cNvSpPr/>
            <p:nvPr/>
          </p:nvSpPr>
          <p:spPr>
            <a:xfrm>
              <a:off x="3307724" y="1596742"/>
              <a:ext cx="1865343" cy="1521481"/>
            </a:xfrm>
            <a:prstGeom prst="triangle">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4" name="文本框 11">
              <a:extLst>
                <a:ext uri="{FF2B5EF4-FFF2-40B4-BE49-F238E27FC236}">
                  <a16:creationId xmlns:a16="http://schemas.microsoft.com/office/drawing/2014/main" id="{B47C9EA0-3219-914A-5D84-E475330CE5E4}"/>
                </a:ext>
              </a:extLst>
            </p:cNvPr>
            <p:cNvSpPr txBox="1"/>
            <p:nvPr/>
          </p:nvSpPr>
          <p:spPr>
            <a:xfrm>
              <a:off x="3641683" y="2105488"/>
              <a:ext cx="1226265" cy="954107"/>
            </a:xfrm>
            <a:prstGeom prst="rect">
              <a:avLst/>
            </a:prstGeom>
            <a:noFill/>
            <a:ln>
              <a:noFill/>
            </a:ln>
          </p:spPr>
          <p:txBody>
            <a:bodyPr wrap="square" lIns="91440" tIns="45720" rIns="91440" bIns="45720" rtlCol="0" anchor="t">
              <a:spAutoFit/>
            </a:bodyPr>
            <a:lstStyle/>
            <a:p>
              <a:pPr algn="ctr"/>
              <a:r>
                <a:rPr lang="en-US" altLang="zh-CN" b="1">
                  <a:solidFill>
                    <a:schemeClr val="bg1"/>
                  </a:solidFill>
                  <a:latin typeface="Roboto" panose="02000000000000000000" pitchFamily="2" charset="0"/>
                  <a:ea typeface="Roboto" panose="02000000000000000000" pitchFamily="2" charset="0"/>
                  <a:sym typeface="+mn-ea"/>
                </a:rPr>
                <a:t>Positive</a:t>
              </a:r>
            </a:p>
            <a:p>
              <a:pPr algn="ctr"/>
              <a:r>
                <a:rPr lang="en-US" altLang="zh-CN" b="1">
                  <a:solidFill>
                    <a:schemeClr val="bg1"/>
                  </a:solidFill>
                  <a:latin typeface="Roboto" panose="02000000000000000000" pitchFamily="2" charset="0"/>
                  <a:ea typeface="Roboto" panose="02000000000000000000" pitchFamily="2" charset="0"/>
                  <a:sym typeface="+mn-ea"/>
                </a:rPr>
                <a:t>Aspects</a:t>
              </a:r>
            </a:p>
            <a:p>
              <a:pPr algn="ctr"/>
              <a:r>
                <a:rPr lang="en-US" altLang="zh-CN" b="1">
                  <a:solidFill>
                    <a:schemeClr val="bg1"/>
                  </a:solidFill>
                  <a:latin typeface="Roboto" panose="02000000000000000000" pitchFamily="2" charset="0"/>
                  <a:ea typeface="Roboto" panose="02000000000000000000" pitchFamily="2" charset="0"/>
                  <a:sym typeface="+mn-ea"/>
                </a:rPr>
                <a:t>&amp; </a:t>
              </a:r>
            </a:p>
            <a:p>
              <a:pPr algn="ctr"/>
              <a:r>
                <a:rPr lang="en-US" altLang="zh-CN" b="1">
                  <a:solidFill>
                    <a:schemeClr val="bg1"/>
                  </a:solidFill>
                  <a:latin typeface="Roboto" panose="02000000000000000000" pitchFamily="2" charset="0"/>
                  <a:ea typeface="Roboto" panose="02000000000000000000" pitchFamily="2" charset="0"/>
                  <a:sym typeface="+mn-ea"/>
                </a:rPr>
                <a:t>Reasons</a:t>
              </a:r>
              <a:endParaRPr lang="en-US" altLang="zh-CN">
                <a:solidFill>
                  <a:schemeClr val="bg1"/>
                </a:solidFill>
                <a:latin typeface="Roboto" panose="02000000000000000000" pitchFamily="2" charset="0"/>
                <a:ea typeface="Roboto" panose="02000000000000000000" pitchFamily="2" charset="0"/>
              </a:endParaRPr>
            </a:p>
          </p:txBody>
        </p:sp>
        <p:sp>
          <p:nvSpPr>
            <p:cNvPr id="2" name="矩形 1">
              <a:extLst>
                <a:ext uri="{FF2B5EF4-FFF2-40B4-BE49-F238E27FC236}">
                  <a16:creationId xmlns:a16="http://schemas.microsoft.com/office/drawing/2014/main" id="{C18DFB67-7265-25DB-9E7A-D64E61A429A7}"/>
                </a:ext>
              </a:extLst>
            </p:cNvPr>
            <p:cNvSpPr/>
            <p:nvPr/>
          </p:nvSpPr>
          <p:spPr>
            <a:xfrm rot="1875745">
              <a:off x="3300734" y="1480791"/>
              <a:ext cx="55515" cy="123462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1">
              <a:extLst>
                <a:ext uri="{FF2B5EF4-FFF2-40B4-BE49-F238E27FC236}">
                  <a16:creationId xmlns:a16="http://schemas.microsoft.com/office/drawing/2014/main" id="{B32C4F2B-3E6F-BCAD-EC5D-D7F12D6D1CED}"/>
                </a:ext>
              </a:extLst>
            </p:cNvPr>
            <p:cNvSpPr/>
            <p:nvPr/>
          </p:nvSpPr>
          <p:spPr>
            <a:xfrm rot="8835905" flipH="1">
              <a:off x="5138396" y="1476598"/>
              <a:ext cx="45719" cy="123462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
              <a:extLst>
                <a:ext uri="{FF2B5EF4-FFF2-40B4-BE49-F238E27FC236}">
                  <a16:creationId xmlns:a16="http://schemas.microsoft.com/office/drawing/2014/main" id="{77F3C70F-24AA-77DB-2796-6274EBAE0C2F}"/>
                </a:ext>
              </a:extLst>
            </p:cNvPr>
            <p:cNvSpPr/>
            <p:nvPr/>
          </p:nvSpPr>
          <p:spPr>
            <a:xfrm rot="5400000" flipH="1">
              <a:off x="4241667" y="2906616"/>
              <a:ext cx="45719" cy="123462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Group 74">
            <a:extLst>
              <a:ext uri="{FF2B5EF4-FFF2-40B4-BE49-F238E27FC236}">
                <a16:creationId xmlns:a16="http://schemas.microsoft.com/office/drawing/2014/main" id="{3B537F6D-EE22-4716-96DB-9A163CF4A779}"/>
              </a:ext>
            </a:extLst>
          </p:cNvPr>
          <p:cNvGrpSpPr/>
          <p:nvPr/>
        </p:nvGrpSpPr>
        <p:grpSpPr>
          <a:xfrm>
            <a:off x="2892213" y="3809394"/>
            <a:ext cx="4558454" cy="827106"/>
            <a:chOff x="-1414853" y="2964369"/>
            <a:chExt cx="4055733" cy="413553"/>
          </a:xfrm>
        </p:grpSpPr>
        <p:sp>
          <p:nvSpPr>
            <p:cNvPr id="34" name="文本框 11">
              <a:extLst>
                <a:ext uri="{FF2B5EF4-FFF2-40B4-BE49-F238E27FC236}">
                  <a16:creationId xmlns:a16="http://schemas.microsoft.com/office/drawing/2014/main" id="{738601BC-C9E5-6F85-8E3D-0C8D21F00668}"/>
                </a:ext>
              </a:extLst>
            </p:cNvPr>
            <p:cNvSpPr txBox="1"/>
            <p:nvPr/>
          </p:nvSpPr>
          <p:spPr>
            <a:xfrm>
              <a:off x="-454809" y="2964369"/>
              <a:ext cx="3051168" cy="153889"/>
            </a:xfrm>
            <a:prstGeom prst="rect">
              <a:avLst/>
            </a:prstGeom>
            <a:noFill/>
          </p:spPr>
          <p:txBody>
            <a:bodyPr wrap="square" rtlCol="0">
              <a:spAutoFit/>
            </a:bodyPr>
            <a:lstStyle/>
            <a:p>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Status Option</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35" name="矩形 9">
              <a:extLst>
                <a:ext uri="{FF2B5EF4-FFF2-40B4-BE49-F238E27FC236}">
                  <a16:creationId xmlns:a16="http://schemas.microsoft.com/office/drawing/2014/main" id="{99A184E7-D907-93D9-F3E4-82E27BCAFC52}"/>
                </a:ext>
              </a:extLst>
            </p:cNvPr>
            <p:cNvSpPr/>
            <p:nvPr/>
          </p:nvSpPr>
          <p:spPr>
            <a:xfrm>
              <a:off x="-1414853" y="3113747"/>
              <a:ext cx="4055733" cy="264175"/>
            </a:xfrm>
            <a:prstGeom prst="rect">
              <a:avLst/>
            </a:prstGeom>
          </p:spPr>
          <p:txBody>
            <a:bodyPr wrap="square">
              <a:spAutoFit/>
            </a:bodyPr>
            <a:lstStyle/>
            <a:p>
              <a:pPr marL="283464" indent="-285750" defTabSz="914400" eaLnBrk="1" hangingPunct="1">
                <a:lnSpc>
                  <a:spcPct val="150000"/>
                </a:lnSpc>
                <a:buFont typeface="Wingdings" pitchFamily="2" charset="2"/>
                <a:buChar char="q"/>
                <a:defRPr/>
              </a:pPr>
              <a:r>
                <a:rPr lang="en-US" altLang="zh-CN" sz="1000" dirty="0">
                  <a:solidFill>
                    <a:schemeClr val="tx1"/>
                  </a:solidFill>
                  <a:latin typeface="Roboto" panose="02000000000000000000" pitchFamily="2" charset="0"/>
                  <a:ea typeface="Roboto" panose="02000000000000000000" pitchFamily="2" charset="0"/>
                  <a:sym typeface="+mn-ea"/>
                </a:rPr>
                <a:t>Provide status options for users to show their real-time status</a:t>
              </a:r>
            </a:p>
          </p:txBody>
        </p:sp>
      </p:grpSp>
      <p:grpSp>
        <p:nvGrpSpPr>
          <p:cNvPr id="36" name="Group 74">
            <a:extLst>
              <a:ext uri="{FF2B5EF4-FFF2-40B4-BE49-F238E27FC236}">
                <a16:creationId xmlns:a16="http://schemas.microsoft.com/office/drawing/2014/main" id="{1F2BB126-01F6-19BB-19F5-134548941180}"/>
              </a:ext>
            </a:extLst>
          </p:cNvPr>
          <p:cNvGrpSpPr/>
          <p:nvPr/>
        </p:nvGrpSpPr>
        <p:grpSpPr>
          <a:xfrm>
            <a:off x="6072674" y="1300258"/>
            <a:ext cx="3071325" cy="1170381"/>
            <a:chOff x="-839764" y="3067395"/>
            <a:chExt cx="3966761" cy="848052"/>
          </a:xfrm>
        </p:grpSpPr>
        <p:sp>
          <p:nvSpPr>
            <p:cNvPr id="37" name="文本框 11">
              <a:extLst>
                <a:ext uri="{FF2B5EF4-FFF2-40B4-BE49-F238E27FC236}">
                  <a16:creationId xmlns:a16="http://schemas.microsoft.com/office/drawing/2014/main" id="{1A82A595-41CD-A6A4-18CB-175DE3AC81F2}"/>
                </a:ext>
              </a:extLst>
            </p:cNvPr>
            <p:cNvSpPr txBox="1"/>
            <p:nvPr/>
          </p:nvSpPr>
          <p:spPr>
            <a:xfrm>
              <a:off x="-839763" y="3067395"/>
              <a:ext cx="2174171" cy="230088"/>
            </a:xfrm>
            <a:prstGeom prst="rect">
              <a:avLst/>
            </a:prstGeom>
            <a:noFill/>
          </p:spPr>
          <p:txBody>
            <a:bodyPr wrap="square" rtlCol="0">
              <a:spAutoFit/>
            </a:bodyPr>
            <a:lstStyle/>
            <a:p>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Easy to Use</a:t>
              </a:r>
            </a:p>
          </p:txBody>
        </p:sp>
        <p:sp>
          <p:nvSpPr>
            <p:cNvPr id="40" name="矩形 9">
              <a:extLst>
                <a:ext uri="{FF2B5EF4-FFF2-40B4-BE49-F238E27FC236}">
                  <a16:creationId xmlns:a16="http://schemas.microsoft.com/office/drawing/2014/main" id="{F9B6EC13-DFFE-79E7-C371-576CA4585847}"/>
                </a:ext>
              </a:extLst>
            </p:cNvPr>
            <p:cNvSpPr/>
            <p:nvPr/>
          </p:nvSpPr>
          <p:spPr>
            <a:xfrm>
              <a:off x="-839764" y="3304019"/>
              <a:ext cx="3966761" cy="611428"/>
            </a:xfrm>
            <a:prstGeom prst="rect">
              <a:avLst/>
            </a:prstGeom>
          </p:spPr>
          <p:txBody>
            <a:bodyPr wrap="square">
              <a:spAutoFit/>
            </a:bodyPr>
            <a:lstStyle/>
            <a:p>
              <a:pPr marL="171450" indent="-171450" defTabSz="914400" eaLnBrk="1" hangingPunct="1">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Put common features in a prominent place</a:t>
              </a:r>
            </a:p>
            <a:p>
              <a:pPr marL="171450" indent="-171450" defTabSz="914400" eaLnBrk="1" hangingPunct="1">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Provide user tutorials to new users</a:t>
              </a:r>
            </a:p>
            <a:p>
              <a:pPr marL="171450" indent="-171450" defTabSz="914400" eaLnBrk="1" hangingPunct="1">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Keep consistence when updating to new version</a:t>
              </a:r>
            </a:p>
          </p:txBody>
        </p:sp>
      </p:grpSp>
      <p:grpSp>
        <p:nvGrpSpPr>
          <p:cNvPr id="44" name="Group 74">
            <a:extLst>
              <a:ext uri="{FF2B5EF4-FFF2-40B4-BE49-F238E27FC236}">
                <a16:creationId xmlns:a16="http://schemas.microsoft.com/office/drawing/2014/main" id="{C1543A5F-DA1A-0FA0-DCBA-5C745B315823}"/>
              </a:ext>
            </a:extLst>
          </p:cNvPr>
          <p:cNvGrpSpPr/>
          <p:nvPr/>
        </p:nvGrpSpPr>
        <p:grpSpPr>
          <a:xfrm>
            <a:off x="262619" y="1124235"/>
            <a:ext cx="3140824" cy="2193464"/>
            <a:chOff x="-1286568" y="2984337"/>
            <a:chExt cx="4144819" cy="1589371"/>
          </a:xfrm>
        </p:grpSpPr>
        <p:sp>
          <p:nvSpPr>
            <p:cNvPr id="45" name="文本框 11">
              <a:extLst>
                <a:ext uri="{FF2B5EF4-FFF2-40B4-BE49-F238E27FC236}">
                  <a16:creationId xmlns:a16="http://schemas.microsoft.com/office/drawing/2014/main" id="{A3BA2D6D-616E-2ED7-C62B-9F705496590F}"/>
                </a:ext>
              </a:extLst>
            </p:cNvPr>
            <p:cNvSpPr txBox="1"/>
            <p:nvPr/>
          </p:nvSpPr>
          <p:spPr>
            <a:xfrm>
              <a:off x="-1282465" y="2984337"/>
              <a:ext cx="3196392" cy="230893"/>
            </a:xfrm>
            <a:prstGeom prst="rect">
              <a:avLst/>
            </a:prstGeom>
            <a:noFill/>
          </p:spPr>
          <p:txBody>
            <a:bodyPr wrap="square" rtlCol="0">
              <a:spAutoFit/>
            </a:bodyPr>
            <a:lstStyle/>
            <a:p>
              <a:pPr algn="l"/>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Video Call</a:t>
              </a:r>
            </a:p>
          </p:txBody>
        </p:sp>
        <p:sp>
          <p:nvSpPr>
            <p:cNvPr id="46" name="矩形 9">
              <a:extLst>
                <a:ext uri="{FF2B5EF4-FFF2-40B4-BE49-F238E27FC236}">
                  <a16:creationId xmlns:a16="http://schemas.microsoft.com/office/drawing/2014/main" id="{A3460471-F263-AFF8-D865-F56B25FCB7D3}"/>
                </a:ext>
              </a:extLst>
            </p:cNvPr>
            <p:cNvSpPr/>
            <p:nvPr/>
          </p:nvSpPr>
          <p:spPr>
            <a:xfrm>
              <a:off x="-1286568" y="3204036"/>
              <a:ext cx="4144819" cy="1369672"/>
            </a:xfrm>
            <a:prstGeom prst="rect">
              <a:avLst/>
            </a:prstGeom>
          </p:spPr>
          <p:txBody>
            <a:bodyPr wrap="square">
              <a:spAutoFit/>
            </a:bodyPr>
            <a:lstStyle/>
            <a:p>
              <a:pPr marL="171450" indent="-171450">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Support video calls in communication app, which is an increasing need</a:t>
              </a:r>
            </a:p>
            <a:p>
              <a:pPr marL="171450" indent="-171450">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Support group video call for a larger number of users instead of only 4</a:t>
              </a:r>
            </a:p>
            <a:p>
              <a:pPr marL="171450" indent="-171450">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Available across all platforms such as Android, IOS, windows, etc.</a:t>
              </a:r>
            </a:p>
            <a:p>
              <a:pPr marL="171450" indent="-171450">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Ensure the video call is clear, smooth, and fast</a:t>
              </a:r>
              <a:endParaRPr lang="zh-CN" altLang="en-US" sz="900" dirty="0">
                <a:solidFill>
                  <a:schemeClr val="tx1">
                    <a:lumMod val="85000"/>
                    <a:lumOff val="15000"/>
                  </a:schemeClr>
                </a:solidFill>
                <a:latin typeface="Roboto" panose="02000000000000000000" pitchFamily="2" charset="0"/>
                <a:sym typeface="+mn-ea"/>
              </a:endParaRPr>
            </a:p>
          </p:txBody>
        </p:sp>
      </p:grpSp>
    </p:spTree>
    <p:extLst>
      <p:ext uri="{BB962C8B-B14F-4D97-AF65-F5344CB8AC3E}">
        <p14:creationId xmlns:p14="http://schemas.microsoft.com/office/powerpoint/2010/main" val="36688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right)">
                                      <p:cBhvr>
                                        <p:cTn id="11" dur="500"/>
                                        <p:tgtEl>
                                          <p:spTgt spid="36"/>
                                        </p:tgtEl>
                                      </p:cBhvr>
                                    </p:animEffect>
                                  </p:childTnLst>
                                </p:cTn>
                              </p:par>
                              <p:par>
                                <p:cTn id="12" presetID="22" presetClass="entr" presetSubtype="8"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wipe(left)">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3840"/>
            <a:ext cx="5654374" cy="513843"/>
          </a:xfrm>
          <a:prstGeom prst="rect">
            <a:avLst/>
          </a:prstGeom>
        </p:spPr>
        <p:txBody>
          <a:bodyPr spcFirstLastPara="1" wrap="square" lIns="91425" tIns="91425" rIns="91425" bIns="91425" anchor="ctr" anchorCtr="0">
            <a:noAutofit/>
          </a:bodyPr>
          <a:lstStyle/>
          <a:p>
            <a:r>
              <a:rPr lang="en-US"/>
              <a:t>Topic Modeling – Communication (Negative Reviews)</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19" name="Google Shape;325;p22">
            <a:extLst>
              <a:ext uri="{FF2B5EF4-FFF2-40B4-BE49-F238E27FC236}">
                <a16:creationId xmlns:a16="http://schemas.microsoft.com/office/drawing/2014/main" id="{C36B2E0E-A038-3D3C-EAFB-559742CC9066}"/>
              </a:ext>
            </a:extLst>
          </p:cNvPr>
          <p:cNvGrpSpPr/>
          <p:nvPr/>
        </p:nvGrpSpPr>
        <p:grpSpPr>
          <a:xfrm>
            <a:off x="263101" y="305786"/>
            <a:ext cx="407743" cy="391135"/>
            <a:chOff x="5233525" y="4954450"/>
            <a:chExt cx="538275" cy="516350"/>
          </a:xfrm>
        </p:grpSpPr>
        <p:sp>
          <p:nvSpPr>
            <p:cNvPr id="20" name="Google Shape;326;p22">
              <a:extLst>
                <a:ext uri="{FF2B5EF4-FFF2-40B4-BE49-F238E27FC236}">
                  <a16:creationId xmlns:a16="http://schemas.microsoft.com/office/drawing/2014/main" id="{66CB8E7E-F7CB-055D-62F6-1C82A7A5A0E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p22">
              <a:extLst>
                <a:ext uri="{FF2B5EF4-FFF2-40B4-BE49-F238E27FC236}">
                  <a16:creationId xmlns:a16="http://schemas.microsoft.com/office/drawing/2014/main" id="{AD43C395-3007-0669-1A85-5CC945EF2F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p22">
              <a:extLst>
                <a:ext uri="{FF2B5EF4-FFF2-40B4-BE49-F238E27FC236}">
                  <a16:creationId xmlns:a16="http://schemas.microsoft.com/office/drawing/2014/main" id="{165D1D37-076E-F66A-EB2D-D98D0B90602D}"/>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22">
              <a:extLst>
                <a:ext uri="{FF2B5EF4-FFF2-40B4-BE49-F238E27FC236}">
                  <a16:creationId xmlns:a16="http://schemas.microsoft.com/office/drawing/2014/main" id="{A1B8E289-6C16-4CBC-35CA-69B5307D63D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22">
              <a:extLst>
                <a:ext uri="{FF2B5EF4-FFF2-40B4-BE49-F238E27FC236}">
                  <a16:creationId xmlns:a16="http://schemas.microsoft.com/office/drawing/2014/main" id="{819A2D0A-6F64-090F-0384-942E57314D9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22">
              <a:extLst>
                <a:ext uri="{FF2B5EF4-FFF2-40B4-BE49-F238E27FC236}">
                  <a16:creationId xmlns:a16="http://schemas.microsoft.com/office/drawing/2014/main" id="{3FCFC3ED-B6AB-E60D-03DC-E095D623A4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2;p22">
              <a:extLst>
                <a:ext uri="{FF2B5EF4-FFF2-40B4-BE49-F238E27FC236}">
                  <a16:creationId xmlns:a16="http://schemas.microsoft.com/office/drawing/2014/main" id="{8CB47BEF-1CA4-7995-1252-C541696641C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3;p22">
              <a:extLst>
                <a:ext uri="{FF2B5EF4-FFF2-40B4-BE49-F238E27FC236}">
                  <a16:creationId xmlns:a16="http://schemas.microsoft.com/office/drawing/2014/main" id="{CF59D3BC-6E97-CF2E-94AB-264BEFE843D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22">
              <a:extLst>
                <a:ext uri="{FF2B5EF4-FFF2-40B4-BE49-F238E27FC236}">
                  <a16:creationId xmlns:a16="http://schemas.microsoft.com/office/drawing/2014/main" id="{3EEEBE91-935A-6DB8-E04F-2EE68D379BD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22">
              <a:extLst>
                <a:ext uri="{FF2B5EF4-FFF2-40B4-BE49-F238E27FC236}">
                  <a16:creationId xmlns:a16="http://schemas.microsoft.com/office/drawing/2014/main" id="{6AADFE09-CBFA-E8A6-5970-56CFFED75D2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22">
              <a:extLst>
                <a:ext uri="{FF2B5EF4-FFF2-40B4-BE49-F238E27FC236}">
                  <a16:creationId xmlns:a16="http://schemas.microsoft.com/office/drawing/2014/main" id="{F4805F50-2EC5-C617-2087-16AE803DEAB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roup 43">
            <a:extLst>
              <a:ext uri="{FF2B5EF4-FFF2-40B4-BE49-F238E27FC236}">
                <a16:creationId xmlns:a16="http://schemas.microsoft.com/office/drawing/2014/main" id="{AB7E7BE9-1E7A-15DF-5C12-2E21EBF89736}"/>
              </a:ext>
            </a:extLst>
          </p:cNvPr>
          <p:cNvGrpSpPr/>
          <p:nvPr/>
        </p:nvGrpSpPr>
        <p:grpSpPr>
          <a:xfrm>
            <a:off x="3630309" y="1531359"/>
            <a:ext cx="1883381" cy="2070192"/>
            <a:chOff x="3300734" y="1476598"/>
            <a:chExt cx="1883381" cy="2070192"/>
          </a:xfrm>
        </p:grpSpPr>
        <p:sp>
          <p:nvSpPr>
            <p:cNvPr id="45" name="Isosceles Triangle 2">
              <a:extLst>
                <a:ext uri="{FF2B5EF4-FFF2-40B4-BE49-F238E27FC236}">
                  <a16:creationId xmlns:a16="http://schemas.microsoft.com/office/drawing/2014/main" id="{EF338412-F891-9D23-8B29-BA30AF26F333}"/>
                </a:ext>
              </a:extLst>
            </p:cNvPr>
            <p:cNvSpPr/>
            <p:nvPr/>
          </p:nvSpPr>
          <p:spPr>
            <a:xfrm>
              <a:off x="3307724" y="1596742"/>
              <a:ext cx="1865343" cy="152148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46" name="文本框 11">
              <a:extLst>
                <a:ext uri="{FF2B5EF4-FFF2-40B4-BE49-F238E27FC236}">
                  <a16:creationId xmlns:a16="http://schemas.microsoft.com/office/drawing/2014/main" id="{52FD7C96-E5EA-885B-B1AA-60375F438B00}"/>
                </a:ext>
              </a:extLst>
            </p:cNvPr>
            <p:cNvSpPr txBox="1"/>
            <p:nvPr/>
          </p:nvSpPr>
          <p:spPr>
            <a:xfrm>
              <a:off x="3641683" y="2105488"/>
              <a:ext cx="1226265" cy="954107"/>
            </a:xfrm>
            <a:prstGeom prst="rect">
              <a:avLst/>
            </a:prstGeom>
            <a:noFill/>
            <a:ln>
              <a:noFill/>
            </a:ln>
          </p:spPr>
          <p:txBody>
            <a:bodyPr wrap="square" lIns="91440" tIns="45720" rIns="91440" bIns="45720" rtlCol="0" anchor="t">
              <a:spAutoFit/>
            </a:bodyPr>
            <a:lstStyle/>
            <a:p>
              <a:pPr algn="ctr"/>
              <a:r>
                <a:rPr lang="en-US" altLang="zh-CN" b="1">
                  <a:solidFill>
                    <a:schemeClr val="bg1"/>
                  </a:solidFill>
                  <a:latin typeface="Roboto" panose="02000000000000000000" pitchFamily="2" charset="0"/>
                  <a:ea typeface="Roboto" panose="02000000000000000000" pitchFamily="2" charset="0"/>
                  <a:sym typeface="+mn-ea"/>
                </a:rPr>
                <a:t>Negative</a:t>
              </a:r>
            </a:p>
            <a:p>
              <a:pPr algn="ctr"/>
              <a:r>
                <a:rPr lang="en-US" altLang="zh-CN" b="1">
                  <a:solidFill>
                    <a:schemeClr val="bg1"/>
                  </a:solidFill>
                  <a:latin typeface="Roboto" panose="02000000000000000000" pitchFamily="2" charset="0"/>
                  <a:ea typeface="Roboto" panose="02000000000000000000" pitchFamily="2" charset="0"/>
                  <a:sym typeface="+mn-ea"/>
                </a:rPr>
                <a:t>Aspects</a:t>
              </a:r>
            </a:p>
            <a:p>
              <a:pPr algn="ctr"/>
              <a:r>
                <a:rPr lang="en-US" altLang="zh-CN" b="1">
                  <a:solidFill>
                    <a:schemeClr val="bg1"/>
                  </a:solidFill>
                  <a:latin typeface="Roboto" panose="02000000000000000000" pitchFamily="2" charset="0"/>
                  <a:ea typeface="Roboto" panose="02000000000000000000" pitchFamily="2" charset="0"/>
                  <a:sym typeface="+mn-ea"/>
                </a:rPr>
                <a:t>&amp;</a:t>
              </a:r>
            </a:p>
            <a:p>
              <a:pPr algn="ctr"/>
              <a:r>
                <a:rPr lang="en-US" altLang="zh-CN" b="1">
                  <a:solidFill>
                    <a:schemeClr val="bg1"/>
                  </a:solidFill>
                  <a:latin typeface="Roboto" panose="02000000000000000000" pitchFamily="2" charset="0"/>
                  <a:ea typeface="Roboto" panose="02000000000000000000" pitchFamily="2" charset="0"/>
                  <a:sym typeface="+mn-ea"/>
                </a:rPr>
                <a:t>Solutions</a:t>
              </a:r>
              <a:endParaRPr lang="en-US" altLang="zh-CN">
                <a:solidFill>
                  <a:schemeClr val="bg1"/>
                </a:solidFill>
                <a:latin typeface="Roboto" panose="02000000000000000000" pitchFamily="2" charset="0"/>
                <a:ea typeface="Roboto" panose="02000000000000000000" pitchFamily="2" charset="0"/>
              </a:endParaRPr>
            </a:p>
          </p:txBody>
        </p:sp>
        <p:sp>
          <p:nvSpPr>
            <p:cNvPr id="50" name="矩形 1">
              <a:extLst>
                <a:ext uri="{FF2B5EF4-FFF2-40B4-BE49-F238E27FC236}">
                  <a16:creationId xmlns:a16="http://schemas.microsoft.com/office/drawing/2014/main" id="{9E970E52-3668-AA7F-FDA4-0169D443291D}"/>
                </a:ext>
              </a:extLst>
            </p:cNvPr>
            <p:cNvSpPr/>
            <p:nvPr/>
          </p:nvSpPr>
          <p:spPr>
            <a:xfrm rot="1875745">
              <a:off x="3300734" y="1480791"/>
              <a:ext cx="55515"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1">
              <a:extLst>
                <a:ext uri="{FF2B5EF4-FFF2-40B4-BE49-F238E27FC236}">
                  <a16:creationId xmlns:a16="http://schemas.microsoft.com/office/drawing/2014/main" id="{1A0604F7-D21A-756B-0A73-14E19731C7AD}"/>
                </a:ext>
              </a:extLst>
            </p:cNvPr>
            <p:cNvSpPr/>
            <p:nvPr/>
          </p:nvSpPr>
          <p:spPr>
            <a:xfrm rot="8835905" flipH="1">
              <a:off x="5138396" y="1476598"/>
              <a:ext cx="45719"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1">
              <a:extLst>
                <a:ext uri="{FF2B5EF4-FFF2-40B4-BE49-F238E27FC236}">
                  <a16:creationId xmlns:a16="http://schemas.microsoft.com/office/drawing/2014/main" id="{17D7136C-E3CE-FC97-0C1E-9783D8FE4E51}"/>
                </a:ext>
              </a:extLst>
            </p:cNvPr>
            <p:cNvSpPr/>
            <p:nvPr/>
          </p:nvSpPr>
          <p:spPr>
            <a:xfrm rot="5400000" flipH="1">
              <a:off x="4241667" y="2906616"/>
              <a:ext cx="45719"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Group 74">
            <a:extLst>
              <a:ext uri="{FF2B5EF4-FFF2-40B4-BE49-F238E27FC236}">
                <a16:creationId xmlns:a16="http://schemas.microsoft.com/office/drawing/2014/main" id="{9E9F25ED-C081-1785-A1DC-FBF74E3C103E}"/>
              </a:ext>
            </a:extLst>
          </p:cNvPr>
          <p:cNvGrpSpPr/>
          <p:nvPr/>
        </p:nvGrpSpPr>
        <p:grpSpPr>
          <a:xfrm>
            <a:off x="151840" y="1110573"/>
            <a:ext cx="3197331" cy="2184585"/>
            <a:chOff x="-842266" y="2978770"/>
            <a:chExt cx="3837948" cy="1582937"/>
          </a:xfrm>
        </p:grpSpPr>
        <p:sp>
          <p:nvSpPr>
            <p:cNvPr id="32" name="文本框 11">
              <a:extLst>
                <a:ext uri="{FF2B5EF4-FFF2-40B4-BE49-F238E27FC236}">
                  <a16:creationId xmlns:a16="http://schemas.microsoft.com/office/drawing/2014/main" id="{DE8C7ABC-04BD-6C72-C3A9-AB804A857B30}"/>
                </a:ext>
              </a:extLst>
            </p:cNvPr>
            <p:cNvSpPr txBox="1"/>
            <p:nvPr/>
          </p:nvSpPr>
          <p:spPr>
            <a:xfrm>
              <a:off x="-821267" y="2978770"/>
              <a:ext cx="2174172" cy="230088"/>
            </a:xfrm>
            <a:prstGeom prst="rect">
              <a:avLst/>
            </a:prstGeom>
            <a:noFill/>
          </p:spPr>
          <p:txBody>
            <a:bodyPr wrap="square" rtlCol="0">
              <a:spAutoFit/>
            </a:bodyPr>
            <a:lstStyle/>
            <a:p>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Video Call Problem</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33" name="矩形 9">
              <a:extLst>
                <a:ext uri="{FF2B5EF4-FFF2-40B4-BE49-F238E27FC236}">
                  <a16:creationId xmlns:a16="http://schemas.microsoft.com/office/drawing/2014/main" id="{F6D7B7A7-E3B7-28A4-0A98-EE40B63D594A}"/>
                </a:ext>
              </a:extLst>
            </p:cNvPr>
            <p:cNvSpPr/>
            <p:nvPr/>
          </p:nvSpPr>
          <p:spPr>
            <a:xfrm>
              <a:off x="-842266" y="3192035"/>
              <a:ext cx="3837948" cy="1369672"/>
            </a:xfrm>
            <a:prstGeom prst="rect">
              <a:avLst/>
            </a:prstGeom>
          </p:spPr>
          <p:txBody>
            <a:bodyPr wrap="square">
              <a:spAutoFit/>
            </a:bodyPr>
            <a:lstStyle/>
            <a:p>
              <a:pPr marL="171450" indent="-171450" defTabSz="914400" eaLnBrk="1" hangingPunct="1">
                <a:lnSpc>
                  <a:spcPct val="170000"/>
                </a:lnSpc>
                <a:buFont typeface="Wingdings" pitchFamily="2" charset="2"/>
                <a:buChar char="q"/>
              </a:pPr>
              <a:r>
                <a:rPr lang="en-US" altLang="zh-CN" sz="1000" dirty="0">
                  <a:solidFill>
                    <a:schemeClr val="tx1">
                      <a:lumMod val="85000"/>
                      <a:lumOff val="15000"/>
                    </a:schemeClr>
                  </a:solidFill>
                  <a:effectLst/>
                  <a:latin typeface="Roboto" panose="02000000000000000000" pitchFamily="2" charset="0"/>
                  <a:ea typeface="Roboto" panose="02000000000000000000" pitchFamily="2" charset="0"/>
                  <a:sym typeface="+mn-ea"/>
                </a:rPr>
                <a:t>Provide minimize square frame for video while in chatting page</a:t>
              </a:r>
            </a:p>
            <a:p>
              <a:pPr marL="171450" indent="-171450" defTabSz="914400" eaLnBrk="1" hangingPunct="1">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Fix video call auto rotate issue, provide manual rotate option</a:t>
              </a:r>
            </a:p>
            <a:p>
              <a:pPr marL="171450" indent="-171450" defTabSz="914400" eaLnBrk="1" hangingPunct="1">
                <a:lnSpc>
                  <a:spcPct val="170000"/>
                </a:lnSpc>
                <a:buFont typeface="Wingdings" pitchFamily="2" charset="2"/>
                <a:buChar char="q"/>
              </a:pPr>
              <a:r>
                <a:rPr lang="en-US" altLang="zh-CN" sz="1000" dirty="0">
                  <a:solidFill>
                    <a:schemeClr val="tx1">
                      <a:lumMod val="85000"/>
                      <a:lumOff val="15000"/>
                    </a:schemeClr>
                  </a:solidFill>
                  <a:effectLst/>
                  <a:latin typeface="Roboto" panose="02000000000000000000" pitchFamily="2" charset="0"/>
                  <a:ea typeface="Roboto" panose="02000000000000000000" pitchFamily="2" charset="0"/>
                  <a:sym typeface="+mn-ea"/>
                </a:rPr>
                <a:t>Ensure smooth switching to cellular data when WIFI is disconnected</a:t>
              </a:r>
            </a:p>
            <a:p>
              <a:pPr marL="171450" indent="-171450" defTabSz="914400" eaLnBrk="1" hangingPunct="1">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Reduce battery consumption for video calls</a:t>
              </a:r>
              <a:endParaRPr lang="en-US" altLang="zh-CN" sz="1000" dirty="0">
                <a:solidFill>
                  <a:schemeClr val="tx1">
                    <a:lumMod val="85000"/>
                    <a:lumOff val="15000"/>
                  </a:schemeClr>
                </a:solidFill>
                <a:effectLst/>
                <a:latin typeface="Roboto" panose="02000000000000000000" pitchFamily="2" charset="0"/>
                <a:ea typeface="Roboto" panose="02000000000000000000" pitchFamily="2" charset="0"/>
                <a:sym typeface="+mn-ea"/>
              </a:endParaRPr>
            </a:p>
          </p:txBody>
        </p:sp>
      </p:grpSp>
      <p:grpSp>
        <p:nvGrpSpPr>
          <p:cNvPr id="34" name="Group 74">
            <a:extLst>
              <a:ext uri="{FF2B5EF4-FFF2-40B4-BE49-F238E27FC236}">
                <a16:creationId xmlns:a16="http://schemas.microsoft.com/office/drawing/2014/main" id="{122C288A-60DC-B173-6BC1-00D7DD260DC9}"/>
              </a:ext>
            </a:extLst>
          </p:cNvPr>
          <p:cNvGrpSpPr/>
          <p:nvPr/>
        </p:nvGrpSpPr>
        <p:grpSpPr>
          <a:xfrm>
            <a:off x="5856252" y="836564"/>
            <a:ext cx="3197331" cy="2800502"/>
            <a:chOff x="-1282466" y="2984337"/>
            <a:chExt cx="4219389" cy="1589751"/>
          </a:xfrm>
        </p:grpSpPr>
        <p:sp>
          <p:nvSpPr>
            <p:cNvPr id="35" name="文本框 11">
              <a:extLst>
                <a:ext uri="{FF2B5EF4-FFF2-40B4-BE49-F238E27FC236}">
                  <a16:creationId xmlns:a16="http://schemas.microsoft.com/office/drawing/2014/main" id="{849FB702-30B4-0253-2E72-71FFCDB92615}"/>
                </a:ext>
              </a:extLst>
            </p:cNvPr>
            <p:cNvSpPr txBox="1"/>
            <p:nvPr/>
          </p:nvSpPr>
          <p:spPr>
            <a:xfrm>
              <a:off x="-1282465" y="2984337"/>
              <a:ext cx="3196392" cy="174715"/>
            </a:xfrm>
            <a:prstGeom prst="rect">
              <a:avLst/>
            </a:prstGeom>
            <a:noFill/>
          </p:spPr>
          <p:txBody>
            <a:bodyPr wrap="square" rtlCol="0">
              <a:spAutoFit/>
            </a:bodyPr>
            <a:lstStyle/>
            <a:p>
              <a:pPr algn="l"/>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Phone Number</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36" name="矩形 9">
              <a:extLst>
                <a:ext uri="{FF2B5EF4-FFF2-40B4-BE49-F238E27FC236}">
                  <a16:creationId xmlns:a16="http://schemas.microsoft.com/office/drawing/2014/main" id="{A0A0724F-B687-2DFD-21C5-4B20672CFCA0}"/>
                </a:ext>
              </a:extLst>
            </p:cNvPr>
            <p:cNvSpPr/>
            <p:nvPr/>
          </p:nvSpPr>
          <p:spPr>
            <a:xfrm>
              <a:off x="-1282466" y="3204036"/>
              <a:ext cx="4219389" cy="1370052"/>
            </a:xfrm>
            <a:prstGeom prst="rect">
              <a:avLst/>
            </a:prstGeom>
          </p:spPr>
          <p:txBody>
            <a:bodyPr wrap="square">
              <a:spAutoFit/>
            </a:bodyPr>
            <a:lstStyle/>
            <a:p>
              <a:pPr marL="171450" indent="-171450" algn="l" defTabSz="914400" eaLnBrk="1" hangingPunct="1">
                <a:lnSpc>
                  <a:spcPct val="170000"/>
                </a:lnSpc>
                <a:buFont typeface="Wingdings" pitchFamily="2" charset="2"/>
                <a:buChar char="q"/>
              </a:pPr>
              <a:r>
                <a:rPr lang="en-US" altLang="zh-CN" sz="1000" dirty="0">
                  <a:solidFill>
                    <a:schemeClr val="tx1">
                      <a:lumMod val="85000"/>
                      <a:lumOff val="15000"/>
                    </a:schemeClr>
                  </a:solidFill>
                  <a:effectLst/>
                  <a:latin typeface="Roboto" panose="02000000000000000000" pitchFamily="2" charset="0"/>
                  <a:ea typeface="Roboto" panose="02000000000000000000" pitchFamily="2" charset="0"/>
                  <a:sym typeface="+mn-ea"/>
                </a:rPr>
                <a:t>Improve security and privacy by owning users’ phone number</a:t>
              </a:r>
              <a:endPar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endParaRPr>
            </a:p>
            <a:p>
              <a:pPr marL="171450" indent="-171450" algn="l" defTabSz="914400" eaLnBrk="1" hangingPunct="1">
                <a:lnSpc>
                  <a:spcPct val="170000"/>
                </a:lnSpc>
                <a:buFont typeface="Wingdings" pitchFamily="2" charset="2"/>
                <a:buChar char="q"/>
              </a:pPr>
              <a:r>
                <a:rPr lang="en-US" altLang="zh-CN" sz="1000" dirty="0">
                  <a:solidFill>
                    <a:schemeClr val="tx1">
                      <a:lumMod val="85000"/>
                      <a:lumOff val="15000"/>
                    </a:schemeClr>
                  </a:solidFill>
                  <a:effectLst/>
                  <a:latin typeface="Roboto" panose="02000000000000000000" pitchFamily="2" charset="0"/>
                  <a:ea typeface="Roboto" panose="02000000000000000000" pitchFamily="2" charset="0"/>
                  <a:sym typeface="+mn-ea"/>
                </a:rPr>
                <a:t>Allow users to sign up using email if the PC version does not require a phone number</a:t>
              </a:r>
            </a:p>
            <a:p>
              <a:pPr marL="171450" indent="-171450" algn="l" defTabSz="914400" eaLnBrk="1" hangingPunct="1">
                <a:lnSpc>
                  <a:spcPct val="170000"/>
                </a:lnSpc>
                <a:buFont typeface="Wingdings" pitchFamily="2" charset="2"/>
                <a:buChar char="q"/>
              </a:pPr>
              <a:r>
                <a:rPr lang="en-US" altLang="zh-CN" sz="1000" dirty="0">
                  <a:solidFill>
                    <a:schemeClr val="tx1">
                      <a:lumMod val="85000"/>
                      <a:lumOff val="15000"/>
                    </a:schemeClr>
                  </a:solidFill>
                  <a:effectLst/>
                  <a:latin typeface="Roboto" panose="02000000000000000000" pitchFamily="2" charset="0"/>
                  <a:ea typeface="微软雅黑" panose="020B0503020204020204" charset="-122"/>
                  <a:sym typeface="+mn-ea"/>
                </a:rPr>
                <a:t>Provide automatic identification of phone numbers to enable users copy &amp; paste phone numbers easily</a:t>
              </a:r>
            </a:p>
            <a:p>
              <a:pPr marL="171450" indent="-171450" algn="l" defTabSz="914400" eaLnBrk="1" hangingPunct="1">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微软雅黑" panose="020B0503020204020204" charset="-122"/>
                  <a:sym typeface="+mn-ea"/>
                </a:rPr>
                <a:t>Provide an appropriate way to solve the “phone number already exists” problem</a:t>
              </a:r>
              <a:endParaRPr lang="zh-CN" altLang="en-US" sz="1000" dirty="0">
                <a:solidFill>
                  <a:schemeClr val="tx1">
                    <a:lumMod val="85000"/>
                    <a:lumOff val="15000"/>
                  </a:schemeClr>
                </a:solidFill>
                <a:effectLst/>
                <a:latin typeface="Roboto" panose="02000000000000000000" pitchFamily="2" charset="0"/>
                <a:ea typeface="微软雅黑" panose="020B0503020204020204" charset="-122"/>
                <a:sym typeface="+mn-ea"/>
              </a:endParaRPr>
            </a:p>
          </p:txBody>
        </p:sp>
      </p:grpSp>
      <p:grpSp>
        <p:nvGrpSpPr>
          <p:cNvPr id="37" name="Group 74">
            <a:extLst>
              <a:ext uri="{FF2B5EF4-FFF2-40B4-BE49-F238E27FC236}">
                <a16:creationId xmlns:a16="http://schemas.microsoft.com/office/drawing/2014/main" id="{43FACA93-FF39-E0AF-C8EF-3A670A0966C6}"/>
              </a:ext>
            </a:extLst>
          </p:cNvPr>
          <p:cNvGrpSpPr/>
          <p:nvPr/>
        </p:nvGrpSpPr>
        <p:grpSpPr>
          <a:xfrm>
            <a:off x="1884856" y="3748316"/>
            <a:ext cx="5370227" cy="1148153"/>
            <a:chOff x="-1770706" y="2962827"/>
            <a:chExt cx="4665280" cy="831945"/>
          </a:xfrm>
        </p:grpSpPr>
        <p:sp>
          <p:nvSpPr>
            <p:cNvPr id="40" name="文本框 11">
              <a:extLst>
                <a:ext uri="{FF2B5EF4-FFF2-40B4-BE49-F238E27FC236}">
                  <a16:creationId xmlns:a16="http://schemas.microsoft.com/office/drawing/2014/main" id="{B1C73395-0E65-97F3-3A6C-9D27B3D8D2B7}"/>
                </a:ext>
              </a:extLst>
            </p:cNvPr>
            <p:cNvSpPr txBox="1"/>
            <p:nvPr/>
          </p:nvSpPr>
          <p:spPr>
            <a:xfrm>
              <a:off x="-958906" y="2962827"/>
              <a:ext cx="3041679" cy="223014"/>
            </a:xfrm>
            <a:prstGeom prst="rect">
              <a:avLst/>
            </a:prstGeom>
            <a:noFill/>
          </p:spPr>
          <p:txBody>
            <a:bodyPr wrap="square" rtlCol="0">
              <a:spAutoFit/>
            </a:bodyPr>
            <a:lstStyle/>
            <a:p>
              <a:pPr algn="ctr"/>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Message Sending Issue</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53" name="矩形 9">
              <a:extLst>
                <a:ext uri="{FF2B5EF4-FFF2-40B4-BE49-F238E27FC236}">
                  <a16:creationId xmlns:a16="http://schemas.microsoft.com/office/drawing/2014/main" id="{B1170993-04ED-FDF9-22FD-125DEA85BF76}"/>
                </a:ext>
              </a:extLst>
            </p:cNvPr>
            <p:cNvSpPr/>
            <p:nvPr/>
          </p:nvSpPr>
          <p:spPr>
            <a:xfrm>
              <a:off x="-1770706" y="3183344"/>
              <a:ext cx="4665280" cy="611428"/>
            </a:xfrm>
            <a:prstGeom prst="rect">
              <a:avLst/>
            </a:prstGeom>
          </p:spPr>
          <p:txBody>
            <a:bodyPr wrap="square">
              <a:spAutoFit/>
            </a:bodyPr>
            <a:lstStyle/>
            <a:p>
              <a:pPr marL="171450" indent="-171450" algn="l" defTabSz="914400" eaLnBrk="1" hangingPunct="1">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Provide option to send message to multiple users at one time</a:t>
              </a:r>
            </a:p>
            <a:p>
              <a:pPr marL="171450" indent="-171450" algn="l" defTabSz="914400" eaLnBrk="1" hangingPunct="1">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Improve message sending speed</a:t>
              </a:r>
            </a:p>
            <a:p>
              <a:pPr marL="171450" indent="-171450" algn="l" defTabSz="914400" eaLnBrk="1" hangingPunct="1">
                <a:lnSpc>
                  <a:spcPct val="170000"/>
                </a:lnSpc>
                <a:buFont typeface="Wingdings" pitchFamily="2" charset="2"/>
                <a:buChar char="q"/>
              </a:pPr>
              <a:r>
                <a:rPr lang="en-US" altLang="zh-CN" sz="1000" dirty="0">
                  <a:solidFill>
                    <a:schemeClr val="tx1">
                      <a:lumMod val="85000"/>
                      <a:lumOff val="15000"/>
                    </a:schemeClr>
                  </a:solidFill>
                  <a:latin typeface="Roboto" panose="02000000000000000000" pitchFamily="2" charset="0"/>
                  <a:ea typeface="Roboto" panose="02000000000000000000" pitchFamily="2" charset="0"/>
                  <a:sym typeface="+mn-ea"/>
                </a:rPr>
                <a:t>Show specific reason for the issue when users couldn’t send the message successfully  </a:t>
              </a:r>
            </a:p>
          </p:txBody>
        </p:sp>
      </p:grpSp>
    </p:spTree>
    <p:extLst>
      <p:ext uri="{BB962C8B-B14F-4D97-AF65-F5344CB8AC3E}">
        <p14:creationId xmlns:p14="http://schemas.microsoft.com/office/powerpoint/2010/main" val="154472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3840"/>
            <a:ext cx="5894386" cy="513843"/>
          </a:xfrm>
          <a:prstGeom prst="rect">
            <a:avLst/>
          </a:prstGeom>
        </p:spPr>
        <p:txBody>
          <a:bodyPr spcFirstLastPara="1" wrap="square" lIns="91425" tIns="91425" rIns="91425" bIns="91425" anchor="ctr" anchorCtr="0">
            <a:noAutofit/>
          </a:bodyPr>
          <a:lstStyle/>
          <a:p>
            <a:r>
              <a:rPr lang="en-US"/>
              <a:t>Topic Modeling – File Managers</a:t>
            </a:r>
            <a:r>
              <a:rPr lang="en-US" altLang="zh-CN"/>
              <a:t> </a:t>
            </a:r>
            <a:r>
              <a:rPr lang="en-US"/>
              <a:t>(Positive Reviews)</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19" name="Google Shape;325;p22">
            <a:extLst>
              <a:ext uri="{FF2B5EF4-FFF2-40B4-BE49-F238E27FC236}">
                <a16:creationId xmlns:a16="http://schemas.microsoft.com/office/drawing/2014/main" id="{C36B2E0E-A038-3D3C-EAFB-559742CC9066}"/>
              </a:ext>
            </a:extLst>
          </p:cNvPr>
          <p:cNvGrpSpPr/>
          <p:nvPr/>
        </p:nvGrpSpPr>
        <p:grpSpPr>
          <a:xfrm>
            <a:off x="263101" y="305786"/>
            <a:ext cx="407743" cy="391135"/>
            <a:chOff x="5233525" y="4954450"/>
            <a:chExt cx="538275" cy="516350"/>
          </a:xfrm>
        </p:grpSpPr>
        <p:sp>
          <p:nvSpPr>
            <p:cNvPr id="20" name="Google Shape;326;p22">
              <a:extLst>
                <a:ext uri="{FF2B5EF4-FFF2-40B4-BE49-F238E27FC236}">
                  <a16:creationId xmlns:a16="http://schemas.microsoft.com/office/drawing/2014/main" id="{66CB8E7E-F7CB-055D-62F6-1C82A7A5A0E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p22">
              <a:extLst>
                <a:ext uri="{FF2B5EF4-FFF2-40B4-BE49-F238E27FC236}">
                  <a16:creationId xmlns:a16="http://schemas.microsoft.com/office/drawing/2014/main" id="{AD43C395-3007-0669-1A85-5CC945EF2F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p22">
              <a:extLst>
                <a:ext uri="{FF2B5EF4-FFF2-40B4-BE49-F238E27FC236}">
                  <a16:creationId xmlns:a16="http://schemas.microsoft.com/office/drawing/2014/main" id="{165D1D37-076E-F66A-EB2D-D98D0B90602D}"/>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22">
              <a:extLst>
                <a:ext uri="{FF2B5EF4-FFF2-40B4-BE49-F238E27FC236}">
                  <a16:creationId xmlns:a16="http://schemas.microsoft.com/office/drawing/2014/main" id="{A1B8E289-6C16-4CBC-35CA-69B5307D63D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22">
              <a:extLst>
                <a:ext uri="{FF2B5EF4-FFF2-40B4-BE49-F238E27FC236}">
                  <a16:creationId xmlns:a16="http://schemas.microsoft.com/office/drawing/2014/main" id="{819A2D0A-6F64-090F-0384-942E57314D9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22">
              <a:extLst>
                <a:ext uri="{FF2B5EF4-FFF2-40B4-BE49-F238E27FC236}">
                  <a16:creationId xmlns:a16="http://schemas.microsoft.com/office/drawing/2014/main" id="{3FCFC3ED-B6AB-E60D-03DC-E095D623A4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2;p22">
              <a:extLst>
                <a:ext uri="{FF2B5EF4-FFF2-40B4-BE49-F238E27FC236}">
                  <a16:creationId xmlns:a16="http://schemas.microsoft.com/office/drawing/2014/main" id="{8CB47BEF-1CA4-7995-1252-C541696641C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3;p22">
              <a:extLst>
                <a:ext uri="{FF2B5EF4-FFF2-40B4-BE49-F238E27FC236}">
                  <a16:creationId xmlns:a16="http://schemas.microsoft.com/office/drawing/2014/main" id="{CF59D3BC-6E97-CF2E-94AB-264BEFE843D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22">
              <a:extLst>
                <a:ext uri="{FF2B5EF4-FFF2-40B4-BE49-F238E27FC236}">
                  <a16:creationId xmlns:a16="http://schemas.microsoft.com/office/drawing/2014/main" id="{3EEEBE91-935A-6DB8-E04F-2EE68D379BD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22">
              <a:extLst>
                <a:ext uri="{FF2B5EF4-FFF2-40B4-BE49-F238E27FC236}">
                  <a16:creationId xmlns:a16="http://schemas.microsoft.com/office/drawing/2014/main" id="{6AADFE09-CBFA-E8A6-5970-56CFFED75D2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22">
              <a:extLst>
                <a:ext uri="{FF2B5EF4-FFF2-40B4-BE49-F238E27FC236}">
                  <a16:creationId xmlns:a16="http://schemas.microsoft.com/office/drawing/2014/main" id="{F4805F50-2EC5-C617-2087-16AE803DEAB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roup 4">
            <a:extLst>
              <a:ext uri="{FF2B5EF4-FFF2-40B4-BE49-F238E27FC236}">
                <a16:creationId xmlns:a16="http://schemas.microsoft.com/office/drawing/2014/main" id="{03F8A0A8-7380-C5FB-59BC-3A30FC2D0A43}"/>
              </a:ext>
            </a:extLst>
          </p:cNvPr>
          <p:cNvGrpSpPr/>
          <p:nvPr/>
        </p:nvGrpSpPr>
        <p:grpSpPr>
          <a:xfrm>
            <a:off x="3630309" y="1531359"/>
            <a:ext cx="1883381" cy="2070192"/>
            <a:chOff x="3300734" y="1476598"/>
            <a:chExt cx="1883381" cy="2070192"/>
          </a:xfrm>
        </p:grpSpPr>
        <p:sp>
          <p:nvSpPr>
            <p:cNvPr id="3" name="Isosceles Triangle 2">
              <a:extLst>
                <a:ext uri="{FF2B5EF4-FFF2-40B4-BE49-F238E27FC236}">
                  <a16:creationId xmlns:a16="http://schemas.microsoft.com/office/drawing/2014/main" id="{74081446-06AC-D504-570A-6B5DF696C731}"/>
                </a:ext>
              </a:extLst>
            </p:cNvPr>
            <p:cNvSpPr/>
            <p:nvPr/>
          </p:nvSpPr>
          <p:spPr>
            <a:xfrm>
              <a:off x="3307724" y="1596742"/>
              <a:ext cx="1865343" cy="1521481"/>
            </a:xfrm>
            <a:prstGeom prst="triangle">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4" name="文本框 11">
              <a:extLst>
                <a:ext uri="{FF2B5EF4-FFF2-40B4-BE49-F238E27FC236}">
                  <a16:creationId xmlns:a16="http://schemas.microsoft.com/office/drawing/2014/main" id="{B47C9EA0-3219-914A-5D84-E475330CE5E4}"/>
                </a:ext>
              </a:extLst>
            </p:cNvPr>
            <p:cNvSpPr txBox="1"/>
            <p:nvPr/>
          </p:nvSpPr>
          <p:spPr>
            <a:xfrm>
              <a:off x="3641683" y="2105488"/>
              <a:ext cx="1226265" cy="954107"/>
            </a:xfrm>
            <a:prstGeom prst="rect">
              <a:avLst/>
            </a:prstGeom>
            <a:noFill/>
            <a:ln>
              <a:noFill/>
            </a:ln>
          </p:spPr>
          <p:txBody>
            <a:bodyPr wrap="square" lIns="91440" tIns="45720" rIns="91440" bIns="45720" rtlCol="0" anchor="t">
              <a:spAutoFit/>
            </a:bodyPr>
            <a:lstStyle/>
            <a:p>
              <a:pPr algn="ctr"/>
              <a:r>
                <a:rPr lang="en-US" altLang="zh-CN" b="1">
                  <a:solidFill>
                    <a:schemeClr val="bg1"/>
                  </a:solidFill>
                  <a:latin typeface="Roboto" panose="02000000000000000000" pitchFamily="2" charset="0"/>
                  <a:ea typeface="Roboto" panose="02000000000000000000" pitchFamily="2" charset="0"/>
                  <a:sym typeface="+mn-ea"/>
                </a:rPr>
                <a:t>Positive</a:t>
              </a:r>
            </a:p>
            <a:p>
              <a:pPr algn="ctr"/>
              <a:r>
                <a:rPr lang="en-US" altLang="zh-CN" b="1">
                  <a:solidFill>
                    <a:schemeClr val="bg1"/>
                  </a:solidFill>
                  <a:latin typeface="Roboto" panose="02000000000000000000" pitchFamily="2" charset="0"/>
                  <a:ea typeface="Roboto" panose="02000000000000000000" pitchFamily="2" charset="0"/>
                  <a:sym typeface="+mn-ea"/>
                </a:rPr>
                <a:t>Aspects</a:t>
              </a:r>
            </a:p>
            <a:p>
              <a:pPr algn="ctr"/>
              <a:r>
                <a:rPr lang="en-US" altLang="zh-CN" b="1">
                  <a:solidFill>
                    <a:schemeClr val="bg1"/>
                  </a:solidFill>
                  <a:latin typeface="Roboto" panose="02000000000000000000" pitchFamily="2" charset="0"/>
                  <a:ea typeface="Roboto" panose="02000000000000000000" pitchFamily="2" charset="0"/>
                  <a:sym typeface="+mn-ea"/>
                </a:rPr>
                <a:t>&amp; </a:t>
              </a:r>
            </a:p>
            <a:p>
              <a:pPr algn="ctr"/>
              <a:r>
                <a:rPr lang="en-US" altLang="zh-CN" b="1">
                  <a:solidFill>
                    <a:schemeClr val="bg1"/>
                  </a:solidFill>
                  <a:latin typeface="Roboto" panose="02000000000000000000" pitchFamily="2" charset="0"/>
                  <a:ea typeface="Roboto" panose="02000000000000000000" pitchFamily="2" charset="0"/>
                  <a:sym typeface="+mn-ea"/>
                </a:rPr>
                <a:t>Reasons</a:t>
              </a:r>
              <a:endParaRPr lang="en-US" altLang="zh-CN">
                <a:solidFill>
                  <a:schemeClr val="bg1"/>
                </a:solidFill>
                <a:latin typeface="Roboto" panose="02000000000000000000" pitchFamily="2" charset="0"/>
                <a:ea typeface="Roboto" panose="02000000000000000000" pitchFamily="2" charset="0"/>
              </a:endParaRPr>
            </a:p>
          </p:txBody>
        </p:sp>
        <p:sp>
          <p:nvSpPr>
            <p:cNvPr id="2" name="矩形 1">
              <a:extLst>
                <a:ext uri="{FF2B5EF4-FFF2-40B4-BE49-F238E27FC236}">
                  <a16:creationId xmlns:a16="http://schemas.microsoft.com/office/drawing/2014/main" id="{C18DFB67-7265-25DB-9E7A-D64E61A429A7}"/>
                </a:ext>
              </a:extLst>
            </p:cNvPr>
            <p:cNvSpPr/>
            <p:nvPr/>
          </p:nvSpPr>
          <p:spPr>
            <a:xfrm rot="1875745">
              <a:off x="3300734" y="1480791"/>
              <a:ext cx="55515" cy="123462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1">
              <a:extLst>
                <a:ext uri="{FF2B5EF4-FFF2-40B4-BE49-F238E27FC236}">
                  <a16:creationId xmlns:a16="http://schemas.microsoft.com/office/drawing/2014/main" id="{B32C4F2B-3E6F-BCAD-EC5D-D7F12D6D1CED}"/>
                </a:ext>
              </a:extLst>
            </p:cNvPr>
            <p:cNvSpPr/>
            <p:nvPr/>
          </p:nvSpPr>
          <p:spPr>
            <a:xfrm rot="8835905" flipH="1">
              <a:off x="5138396" y="1476598"/>
              <a:ext cx="45719" cy="123462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
              <a:extLst>
                <a:ext uri="{FF2B5EF4-FFF2-40B4-BE49-F238E27FC236}">
                  <a16:creationId xmlns:a16="http://schemas.microsoft.com/office/drawing/2014/main" id="{77F3C70F-24AA-77DB-2796-6274EBAE0C2F}"/>
                </a:ext>
              </a:extLst>
            </p:cNvPr>
            <p:cNvSpPr/>
            <p:nvPr/>
          </p:nvSpPr>
          <p:spPr>
            <a:xfrm rot="5400000" flipH="1">
              <a:off x="4241667" y="2906616"/>
              <a:ext cx="45719" cy="123462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Group 74">
            <a:extLst>
              <a:ext uri="{FF2B5EF4-FFF2-40B4-BE49-F238E27FC236}">
                <a16:creationId xmlns:a16="http://schemas.microsoft.com/office/drawing/2014/main" id="{3B537F6D-EE22-4716-96DB-9A163CF4A779}"/>
              </a:ext>
            </a:extLst>
          </p:cNvPr>
          <p:cNvGrpSpPr/>
          <p:nvPr/>
        </p:nvGrpSpPr>
        <p:grpSpPr>
          <a:xfrm>
            <a:off x="2309206" y="3806620"/>
            <a:ext cx="4558454" cy="646756"/>
            <a:chOff x="-1414853" y="2939128"/>
            <a:chExt cx="4055733" cy="323378"/>
          </a:xfrm>
        </p:grpSpPr>
        <p:sp>
          <p:nvSpPr>
            <p:cNvPr id="34" name="文本框 11">
              <a:extLst>
                <a:ext uri="{FF2B5EF4-FFF2-40B4-BE49-F238E27FC236}">
                  <a16:creationId xmlns:a16="http://schemas.microsoft.com/office/drawing/2014/main" id="{738601BC-C9E5-6F85-8E3D-0C8D21F00668}"/>
                </a:ext>
              </a:extLst>
            </p:cNvPr>
            <p:cNvSpPr txBox="1"/>
            <p:nvPr/>
          </p:nvSpPr>
          <p:spPr>
            <a:xfrm>
              <a:off x="-928998" y="2939128"/>
              <a:ext cx="3051168" cy="153889"/>
            </a:xfrm>
            <a:prstGeom prst="rect">
              <a:avLst/>
            </a:prstGeom>
            <a:noFill/>
          </p:spPr>
          <p:txBody>
            <a:bodyPr wrap="square" lIns="91440" tIns="45720" rIns="91440" bIns="45720" rtlCol="0" anchor="t">
              <a:spAutoFit/>
            </a:bodyPr>
            <a:lstStyle/>
            <a:p>
              <a:pPr algn="ctr"/>
              <a:r>
                <a:rPr lang="en-US" altLang="zh-CN" b="1">
                  <a:solidFill>
                    <a:schemeClr val="tx1">
                      <a:lumMod val="85000"/>
                      <a:lumOff val="15000"/>
                    </a:schemeClr>
                  </a:solidFill>
                  <a:latin typeface="Roboto"/>
                  <a:ea typeface="Roboto"/>
                  <a:sym typeface="+mn-ea"/>
                </a:rPr>
                <a:t>Free of Charge</a:t>
              </a:r>
              <a:endParaRPr lang="en-US" altLang="zh-CN" sz="1400" b="1">
                <a:solidFill>
                  <a:schemeClr val="tx1">
                    <a:lumMod val="85000"/>
                    <a:lumOff val="15000"/>
                  </a:schemeClr>
                </a:solidFill>
                <a:latin typeface="Roboto" panose="02000000000000000000" pitchFamily="2" charset="0"/>
                <a:ea typeface="Roboto"/>
              </a:endParaRPr>
            </a:p>
          </p:txBody>
        </p:sp>
        <p:sp>
          <p:nvSpPr>
            <p:cNvPr id="35" name="矩形 9">
              <a:extLst>
                <a:ext uri="{FF2B5EF4-FFF2-40B4-BE49-F238E27FC236}">
                  <a16:creationId xmlns:a16="http://schemas.microsoft.com/office/drawing/2014/main" id="{99A184E7-D907-93D9-F3E4-82E27BCAFC52}"/>
                </a:ext>
              </a:extLst>
            </p:cNvPr>
            <p:cNvSpPr/>
            <p:nvPr/>
          </p:nvSpPr>
          <p:spPr>
            <a:xfrm>
              <a:off x="-1414853" y="3113747"/>
              <a:ext cx="4055733" cy="148759"/>
            </a:xfrm>
            <a:prstGeom prst="rect">
              <a:avLst/>
            </a:prstGeom>
          </p:spPr>
          <p:txBody>
            <a:bodyPr wrap="square" lIns="91440" tIns="45720" rIns="91440" bIns="45720" anchor="t">
              <a:spAutoFit/>
            </a:bodyPr>
            <a:lstStyle/>
            <a:p>
              <a:pPr marL="283210" indent="-285750" algn="ctr">
                <a:lnSpc>
                  <a:spcPct val="150000"/>
                </a:lnSpc>
                <a:buFont typeface="Wingdings" pitchFamily="2" charset="2"/>
                <a:buChar char="q"/>
                <a:defRPr/>
              </a:pPr>
              <a:r>
                <a:rPr lang="en-US" altLang="zh-CN" sz="1000">
                  <a:solidFill>
                    <a:schemeClr val="tx1"/>
                  </a:solidFill>
                  <a:latin typeface="Roboto"/>
                  <a:ea typeface="Roboto"/>
                  <a:sym typeface="+mn-ea"/>
                </a:rPr>
                <a:t>Continue to provide free file manager service to users</a:t>
              </a:r>
            </a:p>
          </p:txBody>
        </p:sp>
      </p:grpSp>
      <p:grpSp>
        <p:nvGrpSpPr>
          <p:cNvPr id="44" name="Group 74">
            <a:extLst>
              <a:ext uri="{FF2B5EF4-FFF2-40B4-BE49-F238E27FC236}">
                <a16:creationId xmlns:a16="http://schemas.microsoft.com/office/drawing/2014/main" id="{C1543A5F-DA1A-0FA0-DCBA-5C745B315823}"/>
              </a:ext>
            </a:extLst>
          </p:cNvPr>
          <p:cNvGrpSpPr/>
          <p:nvPr/>
        </p:nvGrpSpPr>
        <p:grpSpPr>
          <a:xfrm>
            <a:off x="262619" y="1124235"/>
            <a:ext cx="3403520" cy="1503225"/>
            <a:chOff x="-1286568" y="2984337"/>
            <a:chExt cx="4491488" cy="1089228"/>
          </a:xfrm>
        </p:grpSpPr>
        <p:sp>
          <p:nvSpPr>
            <p:cNvPr id="45" name="文本框 11">
              <a:extLst>
                <a:ext uri="{FF2B5EF4-FFF2-40B4-BE49-F238E27FC236}">
                  <a16:creationId xmlns:a16="http://schemas.microsoft.com/office/drawing/2014/main" id="{A3BA2D6D-616E-2ED7-C62B-9F705496590F}"/>
                </a:ext>
              </a:extLst>
            </p:cNvPr>
            <p:cNvSpPr txBox="1"/>
            <p:nvPr/>
          </p:nvSpPr>
          <p:spPr>
            <a:xfrm>
              <a:off x="-1282465" y="2984337"/>
              <a:ext cx="3196392" cy="230893"/>
            </a:xfrm>
            <a:prstGeom prst="rect">
              <a:avLst/>
            </a:prstGeom>
            <a:noFill/>
          </p:spPr>
          <p:txBody>
            <a:bodyPr wrap="square" lIns="91440" tIns="45720" rIns="91440" bIns="45720" rtlCol="0" anchor="t">
              <a:spAutoFit/>
            </a:bodyPr>
            <a:lstStyle/>
            <a:p>
              <a:r>
                <a:rPr lang="en-US" altLang="zh-CN" b="1">
                  <a:solidFill>
                    <a:schemeClr val="tx1">
                      <a:lumMod val="85000"/>
                      <a:lumOff val="15000"/>
                    </a:schemeClr>
                  </a:solidFill>
                  <a:latin typeface="Roboto"/>
                  <a:ea typeface="Roboto"/>
                  <a:sym typeface="+mn-ea"/>
                </a:rPr>
                <a:t>Easy to use</a:t>
              </a:r>
              <a:endParaRPr lang="en-US" altLang="zh-CN" b="1">
                <a:solidFill>
                  <a:schemeClr val="tx1">
                    <a:lumMod val="85000"/>
                    <a:lumOff val="15000"/>
                  </a:schemeClr>
                </a:solidFill>
                <a:latin typeface="Roboto"/>
                <a:ea typeface="Roboto"/>
              </a:endParaRPr>
            </a:p>
          </p:txBody>
        </p:sp>
        <p:sp>
          <p:nvSpPr>
            <p:cNvPr id="46" name="矩形 9">
              <a:extLst>
                <a:ext uri="{FF2B5EF4-FFF2-40B4-BE49-F238E27FC236}">
                  <a16:creationId xmlns:a16="http://schemas.microsoft.com/office/drawing/2014/main" id="{A3460471-F263-AFF8-D865-F56B25FCB7D3}"/>
                </a:ext>
              </a:extLst>
            </p:cNvPr>
            <p:cNvSpPr/>
            <p:nvPr/>
          </p:nvSpPr>
          <p:spPr>
            <a:xfrm>
              <a:off x="-1286568" y="3272576"/>
              <a:ext cx="4491488" cy="800989"/>
            </a:xfrm>
            <a:prstGeom prst="rect">
              <a:avLst/>
            </a:prstGeom>
          </p:spPr>
          <p:txBody>
            <a:bodyPr wrap="square" lIns="91440" tIns="45720" rIns="91440" bIns="45720" anchor="t">
              <a:spAutoFit/>
            </a:bodyPr>
            <a:lstStyle/>
            <a:p>
              <a:pPr marL="171450" indent="-171450">
                <a:lnSpc>
                  <a:spcPct val="170000"/>
                </a:lnSpc>
                <a:buFont typeface="Wingdings" pitchFamily="2" charset="2"/>
                <a:buChar char="q"/>
              </a:pPr>
              <a:r>
                <a:rPr lang="en-US" altLang="zh-CN" sz="1000">
                  <a:solidFill>
                    <a:schemeClr val="tx1">
                      <a:lumMod val="85000"/>
                      <a:lumOff val="15000"/>
                    </a:schemeClr>
                  </a:solidFill>
                  <a:latin typeface="Roboto"/>
                  <a:ea typeface="Roboto"/>
                  <a:sym typeface="+mn-ea"/>
                </a:rPr>
                <a:t>Design a user-friendly and easy-to-use interface</a:t>
              </a:r>
              <a:endParaRPr lang="en-US" altLang="zh-CN" sz="1000">
                <a:solidFill>
                  <a:schemeClr val="tx1">
                    <a:lumMod val="85000"/>
                    <a:lumOff val="15000"/>
                  </a:schemeClr>
                </a:solidFill>
                <a:latin typeface="Roboto"/>
                <a:ea typeface="Roboto"/>
              </a:endParaRPr>
            </a:p>
            <a:p>
              <a:pPr marL="171450" indent="-171450">
                <a:lnSpc>
                  <a:spcPct val="170000"/>
                </a:lnSpc>
                <a:buFont typeface="Wingdings" pitchFamily="2" charset="2"/>
                <a:buChar char="q"/>
              </a:pPr>
              <a:r>
                <a:rPr lang="en-US" altLang="zh-CN" sz="1000">
                  <a:solidFill>
                    <a:schemeClr val="tx1">
                      <a:lumMod val="85000"/>
                      <a:lumOff val="15000"/>
                    </a:schemeClr>
                  </a:solidFill>
                  <a:latin typeface="Roboto"/>
                  <a:ea typeface="Roboto"/>
                  <a:sym typeface="+mn-ea"/>
                </a:rPr>
                <a:t>Highlight the most important features for users' daily use</a:t>
              </a:r>
              <a:endParaRPr lang="en-US" altLang="zh-CN" sz="1000">
                <a:solidFill>
                  <a:schemeClr val="tx1">
                    <a:lumMod val="85000"/>
                    <a:lumOff val="15000"/>
                  </a:schemeClr>
                </a:solidFill>
                <a:latin typeface="Roboto"/>
                <a:ea typeface="Roboto"/>
              </a:endParaRPr>
            </a:p>
            <a:p>
              <a:pPr marL="171450" indent="-171450">
                <a:lnSpc>
                  <a:spcPct val="170000"/>
                </a:lnSpc>
                <a:buFont typeface="Wingdings" pitchFamily="2" charset="2"/>
                <a:buChar char="q"/>
              </a:pPr>
              <a:r>
                <a:rPr lang="en-US" altLang="zh-CN" sz="1000">
                  <a:solidFill>
                    <a:schemeClr val="tx1">
                      <a:lumMod val="85000"/>
                      <a:lumOff val="15000"/>
                    </a:schemeClr>
                  </a:solidFill>
                  <a:latin typeface="Roboto"/>
                  <a:ea typeface="Roboto"/>
                </a:rPr>
                <a:t>Improve constantly the user interface design</a:t>
              </a:r>
              <a:endParaRPr lang="en-US" altLang="zh-CN" sz="1000">
                <a:solidFill>
                  <a:schemeClr val="tx1">
                    <a:lumMod val="85000"/>
                    <a:lumOff val="15000"/>
                  </a:schemeClr>
                </a:solidFill>
                <a:latin typeface="Roboto" panose="02000000000000000000" pitchFamily="2" charset="0"/>
                <a:ea typeface="Roboto"/>
              </a:endParaRPr>
            </a:p>
          </p:txBody>
        </p:sp>
      </p:grpSp>
      <p:grpSp>
        <p:nvGrpSpPr>
          <p:cNvPr id="39" name="Group 74">
            <a:extLst>
              <a:ext uri="{FF2B5EF4-FFF2-40B4-BE49-F238E27FC236}">
                <a16:creationId xmlns:a16="http://schemas.microsoft.com/office/drawing/2014/main" id="{58237281-4214-FBBB-BFBF-3A49F77554B0}"/>
              </a:ext>
            </a:extLst>
          </p:cNvPr>
          <p:cNvGrpSpPr/>
          <p:nvPr/>
        </p:nvGrpSpPr>
        <p:grpSpPr>
          <a:xfrm>
            <a:off x="5843875" y="1182992"/>
            <a:ext cx="3197331" cy="1180169"/>
            <a:chOff x="-821267" y="3035810"/>
            <a:chExt cx="3837948" cy="855142"/>
          </a:xfrm>
        </p:grpSpPr>
        <p:sp>
          <p:nvSpPr>
            <p:cNvPr id="41" name="文本框 11">
              <a:extLst>
                <a:ext uri="{FF2B5EF4-FFF2-40B4-BE49-F238E27FC236}">
                  <a16:creationId xmlns:a16="http://schemas.microsoft.com/office/drawing/2014/main" id="{D090FE72-1009-B438-9BA4-71300BF03132}"/>
                </a:ext>
              </a:extLst>
            </p:cNvPr>
            <p:cNvSpPr txBox="1"/>
            <p:nvPr/>
          </p:nvSpPr>
          <p:spPr>
            <a:xfrm>
              <a:off x="-821267" y="3035810"/>
              <a:ext cx="2174172" cy="230088"/>
            </a:xfrm>
            <a:prstGeom prst="rect">
              <a:avLst/>
            </a:prstGeom>
            <a:noFill/>
          </p:spPr>
          <p:txBody>
            <a:bodyPr wrap="square" rtlCol="0">
              <a:spAutoFit/>
            </a:bodyPr>
            <a:lstStyle/>
            <a:p>
              <a:r>
                <a:rPr lang="en-US" altLang="zh-CN" sz="1400" b="1">
                  <a:solidFill>
                    <a:schemeClr val="tx1">
                      <a:lumMod val="85000"/>
                      <a:lumOff val="15000"/>
                    </a:schemeClr>
                  </a:solidFill>
                  <a:latin typeface="Roboto" panose="02000000000000000000" pitchFamily="2" charset="0"/>
                  <a:ea typeface="Roboto" panose="02000000000000000000" pitchFamily="2" charset="0"/>
                  <a:sym typeface="+mn-ea"/>
                </a:rPr>
                <a:t>No ad</a:t>
              </a:r>
              <a:endParaRPr lang="zh-CN" altLang="en-US" sz="1400" b="1">
                <a:solidFill>
                  <a:schemeClr val="tx1">
                    <a:lumMod val="85000"/>
                    <a:lumOff val="15000"/>
                  </a:schemeClr>
                </a:solidFill>
                <a:latin typeface="Roboto" panose="02000000000000000000" pitchFamily="2" charset="0"/>
                <a:ea typeface="微软雅黑" panose="020B0503020204020204" charset="-122"/>
                <a:sym typeface="+mn-ea"/>
              </a:endParaRPr>
            </a:p>
          </p:txBody>
        </p:sp>
        <p:sp>
          <p:nvSpPr>
            <p:cNvPr id="42" name="矩形 9">
              <a:extLst>
                <a:ext uri="{FF2B5EF4-FFF2-40B4-BE49-F238E27FC236}">
                  <a16:creationId xmlns:a16="http://schemas.microsoft.com/office/drawing/2014/main" id="{FCBE056F-0766-4F7B-3791-38EB9297E092}"/>
                </a:ext>
              </a:extLst>
            </p:cNvPr>
            <p:cNvSpPr/>
            <p:nvPr/>
          </p:nvSpPr>
          <p:spPr>
            <a:xfrm>
              <a:off x="-821267" y="3279525"/>
              <a:ext cx="3837948" cy="611427"/>
            </a:xfrm>
            <a:prstGeom prst="rect">
              <a:avLst/>
            </a:prstGeom>
          </p:spPr>
          <p:txBody>
            <a:bodyPr wrap="square" lIns="91440" tIns="45720" rIns="91440" bIns="45720" anchor="t">
              <a:spAutoFit/>
            </a:bodyPr>
            <a:lstStyle/>
            <a:p>
              <a:pPr marL="171450" indent="-171450">
                <a:lnSpc>
                  <a:spcPct val="170000"/>
                </a:lnSpc>
                <a:buFont typeface="Wingdings" pitchFamily="2" charset="2"/>
                <a:buChar char="q"/>
              </a:pPr>
              <a:r>
                <a:rPr lang="en-US" altLang="zh-CN" sz="1000">
                  <a:solidFill>
                    <a:schemeClr val="tx1">
                      <a:lumMod val="85000"/>
                      <a:lumOff val="15000"/>
                    </a:schemeClr>
                  </a:solidFill>
                  <a:effectLst/>
                  <a:latin typeface="Roboto" panose="02000000000000000000" pitchFamily="2" charset="0"/>
                  <a:ea typeface="Roboto" panose="02000000000000000000" pitchFamily="2" charset="0"/>
                  <a:sym typeface="+mn-ea"/>
                </a:rPr>
                <a:t>Ensure app service quality without intrusive </a:t>
              </a:r>
              <a:r>
                <a:rPr lang="en-US" altLang="zh-CN" sz="1000">
                  <a:solidFill>
                    <a:schemeClr val="tx1">
                      <a:lumMod val="85000"/>
                      <a:lumOff val="15000"/>
                    </a:schemeClr>
                  </a:solidFill>
                  <a:latin typeface="Roboto" panose="02000000000000000000" pitchFamily="2" charset="0"/>
                  <a:ea typeface="Roboto" panose="02000000000000000000" pitchFamily="2" charset="0"/>
                  <a:sym typeface="+mn-ea"/>
                </a:rPr>
                <a:t>ads</a:t>
              </a:r>
              <a:endParaRPr lang="en-US" sz="1000">
                <a:solidFill>
                  <a:schemeClr val="tx1">
                    <a:lumMod val="85000"/>
                    <a:lumOff val="15000"/>
                  </a:schemeClr>
                </a:solidFill>
                <a:latin typeface="Roboto" panose="02000000000000000000" pitchFamily="2" charset="0"/>
                <a:ea typeface="Roboto" panose="02000000000000000000" pitchFamily="2" charset="0"/>
                <a:sym typeface="+mn-ea"/>
              </a:endParaRPr>
            </a:p>
            <a:p>
              <a:pPr marL="171450" indent="-171450">
                <a:lnSpc>
                  <a:spcPct val="170000"/>
                </a:lnSpc>
                <a:buFont typeface="Wingdings" pitchFamily="2" charset="2"/>
                <a:buChar char="q"/>
              </a:pPr>
              <a:r>
                <a:rPr lang="en-US" sz="1000">
                  <a:solidFill>
                    <a:schemeClr val="tx1">
                      <a:lumMod val="85000"/>
                      <a:lumOff val="15000"/>
                    </a:schemeClr>
                  </a:solidFill>
                  <a:latin typeface="Roboto" panose="02000000000000000000" pitchFamily="2" charset="0"/>
                  <a:ea typeface="Roboto" panose="02000000000000000000" pitchFamily="2" charset="0"/>
                  <a:sym typeface="+mn-ea"/>
                </a:rPr>
                <a:t>F</a:t>
              </a:r>
              <a:r>
                <a:rPr lang="en-US" sz="1000">
                  <a:solidFill>
                    <a:schemeClr val="tx1"/>
                  </a:solidFill>
                  <a:latin typeface="Roboto" panose="02000000000000000000" pitchFamily="2" charset="0"/>
                  <a:ea typeface="Roboto" panose="02000000000000000000" pitchFamily="2" charset="0"/>
                </a:rPr>
                <a:t>ind the balance between user experience and the number of ads to increase the profit</a:t>
              </a:r>
            </a:p>
          </p:txBody>
        </p:sp>
      </p:grpSp>
    </p:spTree>
    <p:extLst>
      <p:ext uri="{BB962C8B-B14F-4D97-AF65-F5344CB8AC3E}">
        <p14:creationId xmlns:p14="http://schemas.microsoft.com/office/powerpoint/2010/main" val="231960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500"/>
                                        <p:tgtEl>
                                          <p:spTgt spid="4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right)">
                                      <p:cBhvr>
                                        <p:cTn id="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4" y="243840"/>
            <a:ext cx="5850685" cy="513843"/>
          </a:xfrm>
          <a:prstGeom prst="rect">
            <a:avLst/>
          </a:prstGeom>
        </p:spPr>
        <p:txBody>
          <a:bodyPr spcFirstLastPara="1" wrap="square" lIns="91425" tIns="91425" rIns="91425" bIns="91425" anchor="ctr" anchorCtr="0">
            <a:noAutofit/>
          </a:bodyPr>
          <a:lstStyle/>
          <a:p>
            <a:r>
              <a:rPr lang="en-US"/>
              <a:t>Topic Modeling – </a:t>
            </a:r>
            <a:r>
              <a:rPr lang="en-US" altLang="zh-CN"/>
              <a:t>File Manager </a:t>
            </a:r>
            <a:r>
              <a:rPr lang="en-US"/>
              <a:t> (Negative Reviews)</a:t>
            </a: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19" name="Google Shape;325;p22">
            <a:extLst>
              <a:ext uri="{FF2B5EF4-FFF2-40B4-BE49-F238E27FC236}">
                <a16:creationId xmlns:a16="http://schemas.microsoft.com/office/drawing/2014/main" id="{C36B2E0E-A038-3D3C-EAFB-559742CC9066}"/>
              </a:ext>
            </a:extLst>
          </p:cNvPr>
          <p:cNvGrpSpPr/>
          <p:nvPr/>
        </p:nvGrpSpPr>
        <p:grpSpPr>
          <a:xfrm>
            <a:off x="263101" y="305786"/>
            <a:ext cx="407743" cy="391135"/>
            <a:chOff x="5233525" y="4954450"/>
            <a:chExt cx="538275" cy="516350"/>
          </a:xfrm>
        </p:grpSpPr>
        <p:sp>
          <p:nvSpPr>
            <p:cNvPr id="20" name="Google Shape;326;p22">
              <a:extLst>
                <a:ext uri="{FF2B5EF4-FFF2-40B4-BE49-F238E27FC236}">
                  <a16:creationId xmlns:a16="http://schemas.microsoft.com/office/drawing/2014/main" id="{66CB8E7E-F7CB-055D-62F6-1C82A7A5A0E3}"/>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7;p22">
              <a:extLst>
                <a:ext uri="{FF2B5EF4-FFF2-40B4-BE49-F238E27FC236}">
                  <a16:creationId xmlns:a16="http://schemas.microsoft.com/office/drawing/2014/main" id="{AD43C395-3007-0669-1A85-5CC945EF2FD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p22">
              <a:extLst>
                <a:ext uri="{FF2B5EF4-FFF2-40B4-BE49-F238E27FC236}">
                  <a16:creationId xmlns:a16="http://schemas.microsoft.com/office/drawing/2014/main" id="{165D1D37-076E-F66A-EB2D-D98D0B90602D}"/>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p22">
              <a:extLst>
                <a:ext uri="{FF2B5EF4-FFF2-40B4-BE49-F238E27FC236}">
                  <a16:creationId xmlns:a16="http://schemas.microsoft.com/office/drawing/2014/main" id="{A1B8E289-6C16-4CBC-35CA-69B5307D63D3}"/>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p22">
              <a:extLst>
                <a:ext uri="{FF2B5EF4-FFF2-40B4-BE49-F238E27FC236}">
                  <a16:creationId xmlns:a16="http://schemas.microsoft.com/office/drawing/2014/main" id="{819A2D0A-6F64-090F-0384-942E57314D95}"/>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1;p22">
              <a:extLst>
                <a:ext uri="{FF2B5EF4-FFF2-40B4-BE49-F238E27FC236}">
                  <a16:creationId xmlns:a16="http://schemas.microsoft.com/office/drawing/2014/main" id="{3FCFC3ED-B6AB-E60D-03DC-E095D623A48A}"/>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2;p22">
              <a:extLst>
                <a:ext uri="{FF2B5EF4-FFF2-40B4-BE49-F238E27FC236}">
                  <a16:creationId xmlns:a16="http://schemas.microsoft.com/office/drawing/2014/main" id="{8CB47BEF-1CA4-7995-1252-C541696641CE}"/>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3;p22">
              <a:extLst>
                <a:ext uri="{FF2B5EF4-FFF2-40B4-BE49-F238E27FC236}">
                  <a16:creationId xmlns:a16="http://schemas.microsoft.com/office/drawing/2014/main" id="{CF59D3BC-6E97-CF2E-94AB-264BEFE843DF}"/>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p22">
              <a:extLst>
                <a:ext uri="{FF2B5EF4-FFF2-40B4-BE49-F238E27FC236}">
                  <a16:creationId xmlns:a16="http://schemas.microsoft.com/office/drawing/2014/main" id="{3EEEBE91-935A-6DB8-E04F-2EE68D379BD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5;p22">
              <a:extLst>
                <a:ext uri="{FF2B5EF4-FFF2-40B4-BE49-F238E27FC236}">
                  <a16:creationId xmlns:a16="http://schemas.microsoft.com/office/drawing/2014/main" id="{6AADFE09-CBFA-E8A6-5970-56CFFED75D22}"/>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p22">
              <a:extLst>
                <a:ext uri="{FF2B5EF4-FFF2-40B4-BE49-F238E27FC236}">
                  <a16:creationId xmlns:a16="http://schemas.microsoft.com/office/drawing/2014/main" id="{F4805F50-2EC5-C617-2087-16AE803DEABF}"/>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roup 74">
            <a:extLst>
              <a:ext uri="{FF2B5EF4-FFF2-40B4-BE49-F238E27FC236}">
                <a16:creationId xmlns:a16="http://schemas.microsoft.com/office/drawing/2014/main" id="{E251DA54-EDAC-BF51-EB93-1886CB7719A1}"/>
              </a:ext>
            </a:extLst>
          </p:cNvPr>
          <p:cNvGrpSpPr/>
          <p:nvPr/>
        </p:nvGrpSpPr>
        <p:grpSpPr>
          <a:xfrm>
            <a:off x="137815" y="1207840"/>
            <a:ext cx="3341648" cy="1670225"/>
            <a:chOff x="-1282465" y="2984351"/>
            <a:chExt cx="4061804" cy="1210235"/>
          </a:xfrm>
        </p:grpSpPr>
        <p:sp>
          <p:nvSpPr>
            <p:cNvPr id="42" name="文本框 11">
              <a:extLst>
                <a:ext uri="{FF2B5EF4-FFF2-40B4-BE49-F238E27FC236}">
                  <a16:creationId xmlns:a16="http://schemas.microsoft.com/office/drawing/2014/main" id="{F350C8AF-673B-743D-F0FA-140E33FE0733}"/>
                </a:ext>
              </a:extLst>
            </p:cNvPr>
            <p:cNvSpPr txBox="1"/>
            <p:nvPr/>
          </p:nvSpPr>
          <p:spPr>
            <a:xfrm>
              <a:off x="-1282465" y="2984351"/>
              <a:ext cx="3196392" cy="379122"/>
            </a:xfrm>
            <a:prstGeom prst="rect">
              <a:avLst/>
            </a:prstGeom>
            <a:noFill/>
          </p:spPr>
          <p:txBody>
            <a:bodyPr wrap="square" lIns="91440" tIns="45720" rIns="91440" bIns="45720" rtlCol="0" anchor="t">
              <a:spAutoFit/>
            </a:bodyPr>
            <a:lstStyle/>
            <a:p>
              <a:r>
                <a:rPr lang="en-US" b="1">
                  <a:solidFill>
                    <a:schemeClr val="tx1">
                      <a:lumMod val="85000"/>
                      <a:lumOff val="15000"/>
                    </a:schemeClr>
                  </a:solidFill>
                  <a:latin typeface="Roboto" panose="02000000000000000000" pitchFamily="2" charset="0"/>
                  <a:ea typeface="Roboto" panose="02000000000000000000" pitchFamily="2" charset="0"/>
                </a:rPr>
                <a:t>Run Slowly</a:t>
              </a:r>
              <a:endParaRPr lang="en-US">
                <a:solidFill>
                  <a:schemeClr val="tx1">
                    <a:lumMod val="85000"/>
                    <a:lumOff val="15000"/>
                  </a:schemeClr>
                </a:solidFill>
                <a:latin typeface="Roboto" panose="02000000000000000000" pitchFamily="2" charset="0"/>
                <a:ea typeface="Roboto" panose="02000000000000000000" pitchFamily="2" charset="0"/>
              </a:endParaRPr>
            </a:p>
            <a:p>
              <a:pPr algn="l"/>
              <a:endParaRPr lang="en-US" altLang="zh-CN" sz="1400" b="1">
                <a:solidFill>
                  <a:schemeClr val="tx1">
                    <a:lumMod val="85000"/>
                    <a:lumOff val="15000"/>
                  </a:schemeClr>
                </a:solidFill>
                <a:latin typeface="Roboto" panose="02000000000000000000" pitchFamily="2" charset="0"/>
                <a:ea typeface="Roboto" panose="02000000000000000000" pitchFamily="2" charset="0"/>
              </a:endParaRPr>
            </a:p>
          </p:txBody>
        </p:sp>
        <p:sp>
          <p:nvSpPr>
            <p:cNvPr id="43" name="矩形 9">
              <a:extLst>
                <a:ext uri="{FF2B5EF4-FFF2-40B4-BE49-F238E27FC236}">
                  <a16:creationId xmlns:a16="http://schemas.microsoft.com/office/drawing/2014/main" id="{42B0F0E9-BB9E-2DFB-BC45-B15FC60EAB9B}"/>
                </a:ext>
              </a:extLst>
            </p:cNvPr>
            <p:cNvSpPr/>
            <p:nvPr/>
          </p:nvSpPr>
          <p:spPr>
            <a:xfrm>
              <a:off x="-1282465" y="3204036"/>
              <a:ext cx="4061804" cy="990550"/>
            </a:xfrm>
            <a:prstGeom prst="rect">
              <a:avLst/>
            </a:prstGeom>
          </p:spPr>
          <p:txBody>
            <a:bodyPr wrap="square" lIns="91440" tIns="45720" rIns="91440" bIns="45720" anchor="t">
              <a:spAutoFit/>
            </a:bodyPr>
            <a:lstStyle/>
            <a:p>
              <a:pPr marL="171450" indent="-171450">
                <a:lnSpc>
                  <a:spcPct val="170000"/>
                </a:lnSpc>
                <a:buFont typeface="Wingdings,Sans-Serif" pitchFamily="2" charset="2"/>
                <a:buChar char="q"/>
                <a:defRPr/>
              </a:pPr>
              <a:r>
                <a:rPr lang="en-US" sz="1000">
                  <a:solidFill>
                    <a:schemeClr val="tx1">
                      <a:lumMod val="85000"/>
                      <a:lumOff val="15000"/>
                    </a:schemeClr>
                  </a:solidFill>
                  <a:latin typeface="Roboto" panose="02000000000000000000" pitchFamily="2" charset="0"/>
                  <a:ea typeface="Roboto" panose="02000000000000000000" pitchFamily="2" charset="0"/>
                  <a:sym typeface="+mn-ea"/>
                </a:rPr>
                <a:t>Ensure the file preprocessing performance after users use it for a long time</a:t>
              </a:r>
            </a:p>
            <a:p>
              <a:pPr marL="171450" indent="-171450">
                <a:lnSpc>
                  <a:spcPct val="170000"/>
                </a:lnSpc>
                <a:buFont typeface="Wingdings,Sans-Serif" pitchFamily="2" charset="2"/>
                <a:buChar char="q"/>
                <a:defRPr/>
              </a:pPr>
              <a:r>
                <a:rPr lang="en-US" sz="1000">
                  <a:solidFill>
                    <a:schemeClr val="tx1">
                      <a:lumMod val="85000"/>
                      <a:lumOff val="15000"/>
                    </a:schemeClr>
                  </a:solidFill>
                  <a:latin typeface="Roboto" panose="02000000000000000000" pitchFamily="2" charset="0"/>
                  <a:ea typeface="Roboto" panose="02000000000000000000" pitchFamily="2" charset="0"/>
                  <a:sym typeface="+mn-ea"/>
                </a:rPr>
                <a:t>Fix the problem of crashing after long-time use</a:t>
              </a:r>
            </a:p>
            <a:p>
              <a:pPr marL="171450" indent="-171450">
                <a:lnSpc>
                  <a:spcPct val="170000"/>
                </a:lnSpc>
                <a:buFont typeface="Wingdings,Sans-Serif" pitchFamily="2" charset="2"/>
                <a:buChar char="q"/>
                <a:defRPr/>
              </a:pPr>
              <a:r>
                <a:rPr lang="en-US" sz="1000">
                  <a:solidFill>
                    <a:schemeClr val="tx1">
                      <a:lumMod val="85000"/>
                      <a:lumOff val="15000"/>
                    </a:schemeClr>
                  </a:solidFill>
                  <a:latin typeface="Roboto" panose="02000000000000000000" pitchFamily="2" charset="0"/>
                  <a:ea typeface="Roboto" panose="02000000000000000000" pitchFamily="2" charset="0"/>
                </a:rPr>
                <a:t>Optimize the Apps to enable user use less memory and run faster </a:t>
              </a:r>
            </a:p>
          </p:txBody>
        </p:sp>
      </p:grpSp>
      <p:grpSp>
        <p:nvGrpSpPr>
          <p:cNvPr id="47" name="Group 74">
            <a:extLst>
              <a:ext uri="{FF2B5EF4-FFF2-40B4-BE49-F238E27FC236}">
                <a16:creationId xmlns:a16="http://schemas.microsoft.com/office/drawing/2014/main" id="{AAB100CB-3754-3B06-DCAD-B82223EF8C17}"/>
              </a:ext>
            </a:extLst>
          </p:cNvPr>
          <p:cNvGrpSpPr/>
          <p:nvPr/>
        </p:nvGrpSpPr>
        <p:grpSpPr>
          <a:xfrm>
            <a:off x="5853986" y="1212292"/>
            <a:ext cx="3341648" cy="843275"/>
            <a:chOff x="-1983968" y="2988651"/>
            <a:chExt cx="4044729" cy="611032"/>
          </a:xfrm>
        </p:grpSpPr>
        <p:sp>
          <p:nvSpPr>
            <p:cNvPr id="48" name="文本框 11">
              <a:extLst>
                <a:ext uri="{FF2B5EF4-FFF2-40B4-BE49-F238E27FC236}">
                  <a16:creationId xmlns:a16="http://schemas.microsoft.com/office/drawing/2014/main" id="{B5F8A2B5-1015-9B61-3B7F-776C871B8723}"/>
                </a:ext>
              </a:extLst>
            </p:cNvPr>
            <p:cNvSpPr txBox="1"/>
            <p:nvPr/>
          </p:nvSpPr>
          <p:spPr>
            <a:xfrm>
              <a:off x="-1983968" y="2988651"/>
              <a:ext cx="4044729" cy="223013"/>
            </a:xfrm>
            <a:prstGeom prst="rect">
              <a:avLst/>
            </a:prstGeom>
            <a:noFill/>
          </p:spPr>
          <p:txBody>
            <a:bodyPr wrap="square" lIns="91440" tIns="45720" rIns="91440" bIns="45720" rtlCol="0" anchor="t">
              <a:spAutoFit/>
            </a:bodyPr>
            <a:lstStyle/>
            <a:p>
              <a:r>
                <a:rPr lang="en-US" b="1">
                  <a:solidFill>
                    <a:schemeClr val="tx1">
                      <a:lumMod val="85000"/>
                      <a:lumOff val="15000"/>
                    </a:schemeClr>
                  </a:solidFill>
                  <a:latin typeface="Roboto" panose="02000000000000000000" pitchFamily="2" charset="0"/>
                  <a:ea typeface="Roboto" panose="02000000000000000000" pitchFamily="2" charset="0"/>
                  <a:sym typeface="+mn-ea"/>
                </a:rPr>
                <a:t>Update Problem</a:t>
              </a:r>
              <a:endParaRPr lang="en-US">
                <a:solidFill>
                  <a:schemeClr val="tx1">
                    <a:lumMod val="85000"/>
                    <a:lumOff val="15000"/>
                  </a:schemeClr>
                </a:solidFill>
                <a:latin typeface="Roboto" panose="02000000000000000000" pitchFamily="2" charset="0"/>
                <a:ea typeface="Roboto" panose="02000000000000000000" pitchFamily="2" charset="0"/>
              </a:endParaRPr>
            </a:p>
          </p:txBody>
        </p:sp>
        <p:sp>
          <p:nvSpPr>
            <p:cNvPr id="49" name="矩形 9">
              <a:extLst>
                <a:ext uri="{FF2B5EF4-FFF2-40B4-BE49-F238E27FC236}">
                  <a16:creationId xmlns:a16="http://schemas.microsoft.com/office/drawing/2014/main" id="{34D2B7C8-85F6-7494-11AF-AC90A15E7A93}"/>
                </a:ext>
              </a:extLst>
            </p:cNvPr>
            <p:cNvSpPr/>
            <p:nvPr/>
          </p:nvSpPr>
          <p:spPr>
            <a:xfrm>
              <a:off x="-1983968" y="3216844"/>
              <a:ext cx="4044729" cy="382839"/>
            </a:xfrm>
            <a:prstGeom prst="rect">
              <a:avLst/>
            </a:prstGeom>
          </p:spPr>
          <p:txBody>
            <a:bodyPr wrap="square" lIns="91440" tIns="45720" rIns="91440" bIns="45720" anchor="t">
              <a:spAutoFit/>
            </a:bodyPr>
            <a:lstStyle/>
            <a:p>
              <a:pPr marL="283210" indent="-285750">
                <a:lnSpc>
                  <a:spcPct val="150000"/>
                </a:lnSpc>
                <a:buFont typeface="Wingdings" pitchFamily="2" charset="2"/>
                <a:buChar char="q"/>
                <a:defRPr/>
              </a:pPr>
              <a:r>
                <a:rPr lang="en-US" altLang="zh-CN" sz="1000">
                  <a:solidFill>
                    <a:schemeClr val="tx1">
                      <a:lumMod val="85000"/>
                      <a:lumOff val="15000"/>
                    </a:schemeClr>
                  </a:solidFill>
                  <a:latin typeface="Roboto" panose="02000000000000000000" pitchFamily="2" charset="0"/>
                  <a:ea typeface="Roboto" panose="02000000000000000000" pitchFamily="2" charset="0"/>
                </a:rPr>
                <a:t>Combine the adjustment in features in several updates to reduce the number of updates</a:t>
              </a:r>
            </a:p>
          </p:txBody>
        </p:sp>
      </p:grpSp>
      <p:grpSp>
        <p:nvGrpSpPr>
          <p:cNvPr id="50" name="Group 74">
            <a:extLst>
              <a:ext uri="{FF2B5EF4-FFF2-40B4-BE49-F238E27FC236}">
                <a16:creationId xmlns:a16="http://schemas.microsoft.com/office/drawing/2014/main" id="{31BE6C9D-24CC-F24D-9A6E-AC7843EFA9C6}"/>
              </a:ext>
            </a:extLst>
          </p:cNvPr>
          <p:cNvGrpSpPr/>
          <p:nvPr/>
        </p:nvGrpSpPr>
        <p:grpSpPr>
          <a:xfrm>
            <a:off x="2796240" y="3779385"/>
            <a:ext cx="3805282" cy="1297792"/>
            <a:chOff x="-2244654" y="2981348"/>
            <a:chExt cx="5212029" cy="940374"/>
          </a:xfrm>
        </p:grpSpPr>
        <p:sp>
          <p:nvSpPr>
            <p:cNvPr id="51" name="文本框 11">
              <a:extLst>
                <a:ext uri="{FF2B5EF4-FFF2-40B4-BE49-F238E27FC236}">
                  <a16:creationId xmlns:a16="http://schemas.microsoft.com/office/drawing/2014/main" id="{6BDFFE3E-C5D8-22DC-1614-41FD8F8D99D6}"/>
                </a:ext>
              </a:extLst>
            </p:cNvPr>
            <p:cNvSpPr txBox="1"/>
            <p:nvPr/>
          </p:nvSpPr>
          <p:spPr>
            <a:xfrm>
              <a:off x="-1948379" y="2981348"/>
              <a:ext cx="4619479" cy="223014"/>
            </a:xfrm>
            <a:prstGeom prst="rect">
              <a:avLst/>
            </a:prstGeom>
            <a:noFill/>
          </p:spPr>
          <p:txBody>
            <a:bodyPr wrap="square" lIns="91440" tIns="45720" rIns="91440" bIns="45720" rtlCol="0" anchor="t">
              <a:spAutoFit/>
            </a:bodyPr>
            <a:lstStyle/>
            <a:p>
              <a:pPr algn="ctr"/>
              <a:r>
                <a:rPr lang="en-US" b="1">
                  <a:solidFill>
                    <a:schemeClr val="tx1">
                      <a:lumMod val="85000"/>
                      <a:lumOff val="15000"/>
                    </a:schemeClr>
                  </a:solidFill>
                  <a:ea typeface="Roboto" panose="02000000000000000000" pitchFamily="2" charset="0"/>
                  <a:sym typeface="+mn-ea"/>
                </a:rPr>
                <a:t>SD Card Issue</a:t>
              </a:r>
              <a:endParaRPr lang="en-US" altLang="zh-CN"/>
            </a:p>
          </p:txBody>
        </p:sp>
        <p:sp>
          <p:nvSpPr>
            <p:cNvPr id="52" name="矩形 9">
              <a:extLst>
                <a:ext uri="{FF2B5EF4-FFF2-40B4-BE49-F238E27FC236}">
                  <a16:creationId xmlns:a16="http://schemas.microsoft.com/office/drawing/2014/main" id="{F9B077E7-3355-068E-CD73-AAE65767997C}"/>
                </a:ext>
              </a:extLst>
            </p:cNvPr>
            <p:cNvSpPr/>
            <p:nvPr/>
          </p:nvSpPr>
          <p:spPr>
            <a:xfrm>
              <a:off x="-2244654" y="3204362"/>
              <a:ext cx="5212029" cy="717360"/>
            </a:xfrm>
            <a:prstGeom prst="rect">
              <a:avLst/>
            </a:prstGeom>
          </p:spPr>
          <p:txBody>
            <a:bodyPr wrap="square" lIns="91440" tIns="45720" rIns="91440" bIns="45720" anchor="t">
              <a:spAutoFit/>
            </a:bodyPr>
            <a:lstStyle/>
            <a:p>
              <a:pPr marL="283210" indent="-285750">
                <a:lnSpc>
                  <a:spcPct val="150000"/>
                </a:lnSpc>
                <a:buFont typeface="Wingdings" pitchFamily="2" charset="2"/>
                <a:buChar char="q"/>
                <a:defRPr/>
              </a:pPr>
              <a:r>
                <a:rPr lang="en-US" altLang="zh-CN" sz="1000">
                  <a:solidFill>
                    <a:srgbClr val="263248"/>
                  </a:solidFill>
                  <a:latin typeface="Roboto"/>
                  <a:ea typeface="Roboto"/>
                </a:rPr>
                <a:t>Fix the problem of reading and writing the file from the SD card</a:t>
              </a:r>
            </a:p>
            <a:p>
              <a:pPr marL="283210" indent="-285750">
                <a:lnSpc>
                  <a:spcPct val="150000"/>
                </a:lnSpc>
                <a:buFont typeface="Wingdings" pitchFamily="2" charset="2"/>
                <a:buChar char="q"/>
                <a:defRPr/>
              </a:pPr>
              <a:r>
                <a:rPr lang="en-US" altLang="zh-CN" sz="1000">
                  <a:solidFill>
                    <a:srgbClr val="263248"/>
                  </a:solidFill>
                  <a:latin typeface="Roboto"/>
                  <a:ea typeface="Roboto"/>
                </a:rPr>
                <a:t>Ensure that the apps can detect various types of SD cards</a:t>
              </a:r>
              <a:endParaRPr lang="en-US" altLang="zh-CN" sz="1000">
                <a:solidFill>
                  <a:srgbClr val="263248"/>
                </a:solidFill>
                <a:latin typeface="Roboto" panose="02000000000000000000" pitchFamily="2" charset="0"/>
                <a:ea typeface="Roboto" panose="02000000000000000000" pitchFamily="2" charset="0"/>
              </a:endParaRPr>
            </a:p>
          </p:txBody>
        </p:sp>
      </p:grpSp>
      <p:grpSp>
        <p:nvGrpSpPr>
          <p:cNvPr id="36" name="Group 35">
            <a:extLst>
              <a:ext uri="{FF2B5EF4-FFF2-40B4-BE49-F238E27FC236}">
                <a16:creationId xmlns:a16="http://schemas.microsoft.com/office/drawing/2014/main" id="{918A392B-F743-1700-7B27-911B2C7AB845}"/>
              </a:ext>
            </a:extLst>
          </p:cNvPr>
          <p:cNvGrpSpPr/>
          <p:nvPr/>
        </p:nvGrpSpPr>
        <p:grpSpPr>
          <a:xfrm>
            <a:off x="3630309" y="1531359"/>
            <a:ext cx="1883381" cy="2070192"/>
            <a:chOff x="3300734" y="1476598"/>
            <a:chExt cx="1883381" cy="2070192"/>
          </a:xfrm>
        </p:grpSpPr>
        <p:sp>
          <p:nvSpPr>
            <p:cNvPr id="37" name="Isosceles Triangle 2">
              <a:extLst>
                <a:ext uri="{FF2B5EF4-FFF2-40B4-BE49-F238E27FC236}">
                  <a16:creationId xmlns:a16="http://schemas.microsoft.com/office/drawing/2014/main" id="{601C8B00-BA9C-BAFC-6854-B4B8313E9319}"/>
                </a:ext>
              </a:extLst>
            </p:cNvPr>
            <p:cNvSpPr/>
            <p:nvPr/>
          </p:nvSpPr>
          <p:spPr>
            <a:xfrm>
              <a:off x="3307724" y="1596742"/>
              <a:ext cx="1865343" cy="152148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38" name="文本框 11">
              <a:extLst>
                <a:ext uri="{FF2B5EF4-FFF2-40B4-BE49-F238E27FC236}">
                  <a16:creationId xmlns:a16="http://schemas.microsoft.com/office/drawing/2014/main" id="{625F63D1-DF38-3711-5717-742349685459}"/>
                </a:ext>
              </a:extLst>
            </p:cNvPr>
            <p:cNvSpPr txBox="1"/>
            <p:nvPr/>
          </p:nvSpPr>
          <p:spPr>
            <a:xfrm>
              <a:off x="3641683" y="2105488"/>
              <a:ext cx="1226265" cy="954107"/>
            </a:xfrm>
            <a:prstGeom prst="rect">
              <a:avLst/>
            </a:prstGeom>
            <a:noFill/>
            <a:ln>
              <a:noFill/>
            </a:ln>
          </p:spPr>
          <p:txBody>
            <a:bodyPr wrap="square" lIns="91440" tIns="45720" rIns="91440" bIns="45720" rtlCol="0" anchor="t">
              <a:spAutoFit/>
            </a:bodyPr>
            <a:lstStyle/>
            <a:p>
              <a:pPr algn="ctr"/>
              <a:r>
                <a:rPr lang="en-US" altLang="zh-CN" b="1">
                  <a:solidFill>
                    <a:schemeClr val="bg1"/>
                  </a:solidFill>
                  <a:latin typeface="Roboto" panose="02000000000000000000" pitchFamily="2" charset="0"/>
                  <a:ea typeface="Roboto" panose="02000000000000000000" pitchFamily="2" charset="0"/>
                  <a:sym typeface="+mn-ea"/>
                </a:rPr>
                <a:t>Negative</a:t>
              </a:r>
            </a:p>
            <a:p>
              <a:pPr algn="ctr"/>
              <a:r>
                <a:rPr lang="en-US" altLang="zh-CN" b="1">
                  <a:solidFill>
                    <a:schemeClr val="bg1"/>
                  </a:solidFill>
                  <a:latin typeface="Roboto" panose="02000000000000000000" pitchFamily="2" charset="0"/>
                  <a:ea typeface="Roboto" panose="02000000000000000000" pitchFamily="2" charset="0"/>
                  <a:sym typeface="+mn-ea"/>
                </a:rPr>
                <a:t>Aspects</a:t>
              </a:r>
            </a:p>
            <a:p>
              <a:pPr algn="ctr"/>
              <a:r>
                <a:rPr lang="en-US" altLang="zh-CN" b="1">
                  <a:solidFill>
                    <a:schemeClr val="bg1"/>
                  </a:solidFill>
                  <a:latin typeface="Roboto" panose="02000000000000000000" pitchFamily="2" charset="0"/>
                  <a:ea typeface="Roboto" panose="02000000000000000000" pitchFamily="2" charset="0"/>
                  <a:sym typeface="+mn-ea"/>
                </a:rPr>
                <a:t>&amp;</a:t>
              </a:r>
            </a:p>
            <a:p>
              <a:pPr algn="ctr"/>
              <a:r>
                <a:rPr lang="en-US" altLang="zh-CN" b="1">
                  <a:solidFill>
                    <a:schemeClr val="bg1"/>
                  </a:solidFill>
                  <a:latin typeface="Roboto" panose="02000000000000000000" pitchFamily="2" charset="0"/>
                  <a:ea typeface="Roboto" panose="02000000000000000000" pitchFamily="2" charset="0"/>
                  <a:sym typeface="+mn-ea"/>
                </a:rPr>
                <a:t>Solutions</a:t>
              </a:r>
              <a:endParaRPr lang="en-US" altLang="zh-CN">
                <a:solidFill>
                  <a:schemeClr val="bg1"/>
                </a:solidFill>
                <a:latin typeface="Roboto" panose="02000000000000000000" pitchFamily="2" charset="0"/>
                <a:ea typeface="Roboto" panose="02000000000000000000" pitchFamily="2" charset="0"/>
              </a:endParaRPr>
            </a:p>
          </p:txBody>
        </p:sp>
        <p:sp>
          <p:nvSpPr>
            <p:cNvPr id="39" name="矩形 1">
              <a:extLst>
                <a:ext uri="{FF2B5EF4-FFF2-40B4-BE49-F238E27FC236}">
                  <a16:creationId xmlns:a16="http://schemas.microsoft.com/office/drawing/2014/main" id="{29045ECD-7106-4C63-CEB1-B6A27036DBF9}"/>
                </a:ext>
              </a:extLst>
            </p:cNvPr>
            <p:cNvSpPr/>
            <p:nvPr/>
          </p:nvSpPr>
          <p:spPr>
            <a:xfrm rot="1875745">
              <a:off x="3300734" y="1480791"/>
              <a:ext cx="55515"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1">
              <a:extLst>
                <a:ext uri="{FF2B5EF4-FFF2-40B4-BE49-F238E27FC236}">
                  <a16:creationId xmlns:a16="http://schemas.microsoft.com/office/drawing/2014/main" id="{3345EA7C-B4C7-977C-2FF0-0427F2594E80}"/>
                </a:ext>
              </a:extLst>
            </p:cNvPr>
            <p:cNvSpPr/>
            <p:nvPr/>
          </p:nvSpPr>
          <p:spPr>
            <a:xfrm rot="8835905" flipH="1">
              <a:off x="5138396" y="1476598"/>
              <a:ext cx="45719"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1">
              <a:extLst>
                <a:ext uri="{FF2B5EF4-FFF2-40B4-BE49-F238E27FC236}">
                  <a16:creationId xmlns:a16="http://schemas.microsoft.com/office/drawing/2014/main" id="{45742767-AFF1-2B62-FE71-005975AD637D}"/>
                </a:ext>
              </a:extLst>
            </p:cNvPr>
            <p:cNvSpPr/>
            <p:nvPr/>
          </p:nvSpPr>
          <p:spPr>
            <a:xfrm rot="5400000" flipH="1">
              <a:off x="4241667" y="2906616"/>
              <a:ext cx="45719" cy="123462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9933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par>
                                <p:cTn id="8" presetID="22" presetClass="entr" presetSubtype="2"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right)">
                                      <p:cBhvr>
                                        <p:cTn id="10" dur="500"/>
                                        <p:tgtEl>
                                          <p:spTgt spid="50"/>
                                        </p:tgtEl>
                                      </p:cBhvr>
                                    </p:animEffect>
                                  </p:childTnLst>
                                </p:cTn>
                              </p:par>
                              <p:par>
                                <p:cTn id="11" presetID="22" presetClass="entr" presetSubtype="8"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3167642"/>
            <a:ext cx="4094400" cy="1159800"/>
          </a:xfrm>
          <a:prstGeom prst="rect">
            <a:avLst/>
          </a:prstGeom>
        </p:spPr>
        <p:txBody>
          <a:bodyPr spcFirstLastPara="1" wrap="square" lIns="91425" tIns="91425" rIns="91425" bIns="91425" anchor="b" anchorCtr="0">
            <a:noAutofit/>
          </a:bodyPr>
          <a:lstStyle/>
          <a:p>
            <a:pPr lvl="0"/>
            <a:r>
              <a:rPr lang="en-US"/>
              <a:t>Future Improvement</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4</a:t>
            </a:r>
            <a:endParaRPr lang="en" sz="12000" b="1">
              <a:solidFill>
                <a:srgbClr val="3F5378"/>
              </a:solidFill>
              <a:latin typeface="Roboto Condensed"/>
              <a:ea typeface="Roboto Condensed"/>
              <a:cs typeface="Roboto Condensed"/>
            </a:endParaRPr>
          </a:p>
        </p:txBody>
      </p:sp>
    </p:spTree>
    <p:extLst>
      <p:ext uri="{BB962C8B-B14F-4D97-AF65-F5344CB8AC3E}">
        <p14:creationId xmlns:p14="http://schemas.microsoft.com/office/powerpoint/2010/main" val="1252347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FD934-9441-FEE1-8825-9DB9C42E0034}"/>
              </a:ext>
            </a:extLst>
          </p:cNvPr>
          <p:cNvSpPr>
            <a:spLocks noGrp="1"/>
          </p:cNvSpPr>
          <p:nvPr>
            <p:ph type="title"/>
          </p:nvPr>
        </p:nvSpPr>
        <p:spPr/>
        <p:txBody>
          <a:bodyPr/>
          <a:lstStyle/>
          <a:p>
            <a:r>
              <a:rPr lang="en-US"/>
              <a:t>Future Improvement</a:t>
            </a:r>
          </a:p>
        </p:txBody>
      </p:sp>
      <p:sp>
        <p:nvSpPr>
          <p:cNvPr id="3" name="Slide Number Placeholder 2">
            <a:extLst>
              <a:ext uri="{FF2B5EF4-FFF2-40B4-BE49-F238E27FC236}">
                <a16:creationId xmlns:a16="http://schemas.microsoft.com/office/drawing/2014/main" id="{353533A3-8230-5F2F-9F1E-2946B25EA5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4" name="Google Shape;650;p40">
            <a:extLst>
              <a:ext uri="{FF2B5EF4-FFF2-40B4-BE49-F238E27FC236}">
                <a16:creationId xmlns:a16="http://schemas.microsoft.com/office/drawing/2014/main" id="{3E9C6870-03A3-D415-06E6-CC24B2B08B12}"/>
              </a:ext>
            </a:extLst>
          </p:cNvPr>
          <p:cNvSpPr/>
          <p:nvPr/>
        </p:nvSpPr>
        <p:spPr>
          <a:xfrm>
            <a:off x="874500" y="1439825"/>
            <a:ext cx="3630600" cy="1367700"/>
          </a:xfrm>
          <a:prstGeom prst="rect">
            <a:avLst/>
          </a:prstGeom>
          <a:solidFill>
            <a:schemeClr val="lt2"/>
          </a:solidFill>
          <a:ln>
            <a:noFill/>
          </a:ln>
        </p:spPr>
        <p:txBody>
          <a:bodyPr spcFirstLastPara="1" wrap="square" lIns="91425" tIns="91425" rIns="1371600" bIns="91425" anchor="t" anchorCtr="0">
            <a:noAutofit/>
          </a:bodyPr>
          <a:lstStyle/>
          <a:p>
            <a:r>
              <a:rPr lang="en" b="1">
                <a:solidFill>
                  <a:schemeClr val="dk1"/>
                </a:solidFill>
                <a:latin typeface="Roboto Condensed"/>
                <a:ea typeface="Roboto Condensed"/>
                <a:cs typeface="Roboto Condensed"/>
                <a:sym typeface="Roboto Condensed"/>
              </a:rPr>
              <a:t>Data Cleaning</a:t>
            </a:r>
            <a:endParaRPr lang="en" b="1">
              <a:solidFill>
                <a:schemeClr val="dk1"/>
              </a:solidFill>
              <a:latin typeface="Roboto Condensed"/>
              <a:ea typeface="Roboto Condensed"/>
              <a:cs typeface="Roboto Condensed"/>
            </a:endParaRPr>
          </a:p>
          <a:p>
            <a:pPr>
              <a:spcBef>
                <a:spcPts val="600"/>
              </a:spcBef>
              <a:spcAft>
                <a:spcPts val="600"/>
              </a:spcAft>
            </a:pPr>
            <a:r>
              <a:rPr lang="en">
                <a:solidFill>
                  <a:schemeClr val="dk1"/>
                </a:solidFill>
                <a:latin typeface="Roboto Condensed"/>
                <a:ea typeface="Roboto Condensed"/>
                <a:cs typeface="Roboto Condensed"/>
                <a:sym typeface="Roboto Condensed"/>
              </a:rPr>
              <a:t>Clean reviews more thoroughly and reasonably to achieve higher accuracy</a:t>
            </a:r>
            <a:endParaRPr lang="en">
              <a:solidFill>
                <a:schemeClr val="dk1"/>
              </a:solidFill>
              <a:latin typeface="Roboto Condensed"/>
              <a:ea typeface="Roboto Condensed"/>
              <a:cs typeface="Roboto Condensed"/>
            </a:endParaRPr>
          </a:p>
        </p:txBody>
      </p:sp>
      <p:sp>
        <p:nvSpPr>
          <p:cNvPr id="5" name="Google Shape;651;p40">
            <a:extLst>
              <a:ext uri="{FF2B5EF4-FFF2-40B4-BE49-F238E27FC236}">
                <a16:creationId xmlns:a16="http://schemas.microsoft.com/office/drawing/2014/main" id="{DDED4EAA-3E0B-F5C9-8BFE-36B73BCE3CC7}"/>
              </a:ext>
            </a:extLst>
          </p:cNvPr>
          <p:cNvSpPr/>
          <p:nvPr/>
        </p:nvSpPr>
        <p:spPr>
          <a:xfrm>
            <a:off x="4655165" y="1439825"/>
            <a:ext cx="3630600" cy="1367700"/>
          </a:xfrm>
          <a:prstGeom prst="rect">
            <a:avLst/>
          </a:prstGeom>
          <a:solidFill>
            <a:schemeClr val="lt2"/>
          </a:solidFill>
          <a:ln>
            <a:noFill/>
          </a:ln>
        </p:spPr>
        <p:txBody>
          <a:bodyPr spcFirstLastPara="1" wrap="square" lIns="1371600" tIns="91425" rIns="91425" bIns="91425" anchor="t" anchorCtr="0">
            <a:noAutofit/>
          </a:bodyPr>
          <a:lstStyle/>
          <a:p>
            <a:pPr marL="0" lvl="0" indent="0" algn="r">
              <a:spcBef>
                <a:spcPts val="0"/>
              </a:spcBef>
              <a:spcAft>
                <a:spcPts val="0"/>
              </a:spcAft>
              <a:buNone/>
            </a:pPr>
            <a:r>
              <a:rPr lang="en" b="1">
                <a:solidFill>
                  <a:schemeClr val="dk1"/>
                </a:solidFill>
                <a:latin typeface="Roboto Condensed"/>
                <a:ea typeface="Roboto Condensed"/>
                <a:sym typeface="Roboto Condensed"/>
              </a:rPr>
              <a:t>Modeling</a:t>
            </a:r>
            <a:endParaRPr lang="en-US"/>
          </a:p>
          <a:p>
            <a:pPr algn="r">
              <a:spcBef>
                <a:spcPts val="600"/>
              </a:spcBef>
              <a:spcAft>
                <a:spcPts val="600"/>
              </a:spcAft>
            </a:pPr>
            <a:r>
              <a:rPr lang="en">
                <a:solidFill>
                  <a:schemeClr val="dk1"/>
                </a:solidFill>
                <a:latin typeface="Roboto Condensed"/>
                <a:ea typeface="Roboto Condensed"/>
                <a:cs typeface="Roboto Condensed"/>
                <a:sym typeface="Roboto Condensed"/>
              </a:rPr>
              <a:t>Try more models such as transformer and BERT to seek better classification results </a:t>
            </a:r>
            <a:endParaRPr lang="en">
              <a:solidFill>
                <a:schemeClr val="dk1"/>
              </a:solidFill>
              <a:latin typeface="Roboto Condensed"/>
              <a:ea typeface="Roboto Condensed"/>
              <a:cs typeface="Roboto Condensed"/>
            </a:endParaRPr>
          </a:p>
        </p:txBody>
      </p:sp>
      <p:sp>
        <p:nvSpPr>
          <p:cNvPr id="6" name="Google Shape;652;p40">
            <a:extLst>
              <a:ext uri="{FF2B5EF4-FFF2-40B4-BE49-F238E27FC236}">
                <a16:creationId xmlns:a16="http://schemas.microsoft.com/office/drawing/2014/main" id="{2CA56FA2-AD27-EFDA-D4AD-078AFCFC2AB9}"/>
              </a:ext>
            </a:extLst>
          </p:cNvPr>
          <p:cNvSpPr/>
          <p:nvPr/>
        </p:nvSpPr>
        <p:spPr>
          <a:xfrm>
            <a:off x="874500" y="2957597"/>
            <a:ext cx="3630600" cy="1367700"/>
          </a:xfrm>
          <a:prstGeom prst="rect">
            <a:avLst/>
          </a:prstGeom>
          <a:solidFill>
            <a:schemeClr val="lt2"/>
          </a:solidFill>
          <a:ln>
            <a:noFill/>
          </a:ln>
        </p:spPr>
        <p:txBody>
          <a:bodyPr spcFirstLastPara="1" wrap="square" lIns="91425" tIns="91425" rIns="1371600" bIns="91425" anchor="b" anchorCtr="0">
            <a:noAutofit/>
          </a:bodyPr>
          <a:lstStyle/>
          <a:p>
            <a:pPr>
              <a:buClr>
                <a:schemeClr val="dk1"/>
              </a:buClr>
              <a:buSzPts val="1100"/>
            </a:pPr>
            <a:r>
              <a:rPr lang="en-US" dirty="0">
                <a:solidFill>
                  <a:schemeClr val="dk1"/>
                </a:solidFill>
                <a:latin typeface="Roboto Condensed"/>
                <a:ea typeface="Roboto Condensed"/>
              </a:rPr>
              <a:t>Do oversampling </a:t>
            </a:r>
            <a:r>
              <a:rPr lang="en-US" altLang="zh-CN" dirty="0">
                <a:solidFill>
                  <a:schemeClr val="dk1"/>
                </a:solidFill>
                <a:latin typeface="Roboto Condensed"/>
                <a:ea typeface="Roboto Condensed"/>
              </a:rPr>
              <a:t>based on </a:t>
            </a:r>
            <a:r>
              <a:rPr lang="en-US" dirty="0">
                <a:solidFill>
                  <a:schemeClr val="dk1"/>
                </a:solidFill>
                <a:latin typeface="Roboto Condensed"/>
                <a:ea typeface="Roboto Condensed"/>
              </a:rPr>
              <a:t>the ‘</a:t>
            </a:r>
            <a:r>
              <a:rPr lang="en-US" dirty="0" err="1">
                <a:solidFill>
                  <a:schemeClr val="dk1"/>
                </a:solidFill>
                <a:latin typeface="Roboto Condensed"/>
                <a:ea typeface="Roboto Condensed"/>
              </a:rPr>
              <a:t>thumbupcount</a:t>
            </a:r>
            <a:r>
              <a:rPr lang="en-US" dirty="0">
                <a:solidFill>
                  <a:schemeClr val="dk1"/>
                </a:solidFill>
                <a:latin typeface="Roboto Condensed"/>
                <a:ea typeface="Roboto Condensed"/>
              </a:rPr>
              <a:t>’ to consider the impact of thumb-ups in each review</a:t>
            </a:r>
          </a:p>
          <a:p>
            <a:pPr>
              <a:spcBef>
                <a:spcPts val="600"/>
              </a:spcBef>
              <a:spcAft>
                <a:spcPts val="600"/>
              </a:spcAft>
              <a:buSzPts val="1100"/>
            </a:pPr>
            <a:r>
              <a:rPr lang="en" b="1" dirty="0">
                <a:solidFill>
                  <a:schemeClr val="dk1"/>
                </a:solidFill>
                <a:latin typeface="Roboto Condensed"/>
                <a:ea typeface="Roboto Condensed"/>
                <a:cs typeface="Roboto Condensed"/>
              </a:rPr>
              <a:t>Feature Engineering</a:t>
            </a:r>
          </a:p>
        </p:txBody>
      </p:sp>
      <p:sp>
        <p:nvSpPr>
          <p:cNvPr id="7" name="Google Shape;653;p40">
            <a:extLst>
              <a:ext uri="{FF2B5EF4-FFF2-40B4-BE49-F238E27FC236}">
                <a16:creationId xmlns:a16="http://schemas.microsoft.com/office/drawing/2014/main" id="{DC37A856-BB95-78FA-BE5A-AEA83A65824C}"/>
              </a:ext>
            </a:extLst>
          </p:cNvPr>
          <p:cNvSpPr/>
          <p:nvPr/>
        </p:nvSpPr>
        <p:spPr>
          <a:xfrm>
            <a:off x="4655165" y="2957597"/>
            <a:ext cx="3630600" cy="1367700"/>
          </a:xfrm>
          <a:prstGeom prst="rect">
            <a:avLst/>
          </a:prstGeom>
          <a:solidFill>
            <a:schemeClr val="lt2"/>
          </a:solidFill>
          <a:ln>
            <a:noFill/>
          </a:ln>
        </p:spPr>
        <p:txBody>
          <a:bodyPr spcFirstLastPara="1" wrap="square" lIns="1371600" tIns="91425" rIns="91425" bIns="91425" anchor="b" anchorCtr="0">
            <a:noAutofit/>
          </a:bodyPr>
          <a:lstStyle/>
          <a:p>
            <a:pPr algn="r">
              <a:buClr>
                <a:schemeClr val="dk1"/>
              </a:buClr>
              <a:buSzPts val="1100"/>
            </a:pPr>
            <a:r>
              <a:rPr lang="en">
                <a:solidFill>
                  <a:schemeClr val="dk1"/>
                </a:solidFill>
                <a:latin typeface="Roboto Condensed"/>
                <a:ea typeface="Roboto Condensed"/>
                <a:cs typeface="Roboto Condensed"/>
                <a:sym typeface="Roboto Condensed"/>
              </a:rPr>
              <a:t>Explore how to Choose a better topic size; </a:t>
            </a:r>
          </a:p>
          <a:p>
            <a:pPr algn="r">
              <a:buClr>
                <a:schemeClr val="dk1"/>
              </a:buClr>
              <a:buSzPts val="1100"/>
            </a:pPr>
            <a:r>
              <a:rPr lang="en">
                <a:solidFill>
                  <a:schemeClr val="dk1"/>
                </a:solidFill>
                <a:latin typeface="Roboto Condensed"/>
                <a:ea typeface="Roboto Condensed"/>
                <a:cs typeface="Roboto Condensed"/>
                <a:sym typeface="Roboto Condensed"/>
              </a:rPr>
              <a:t>try to avoid the same words appearing in different topics</a:t>
            </a:r>
            <a:endParaRPr lang="en">
              <a:solidFill>
                <a:schemeClr val="dk1"/>
              </a:solidFill>
              <a:latin typeface="Roboto Condensed"/>
              <a:ea typeface="Roboto Condensed"/>
              <a:cs typeface="Roboto Condensed"/>
            </a:endParaRPr>
          </a:p>
          <a:p>
            <a:pPr algn="r">
              <a:spcBef>
                <a:spcPts val="600"/>
              </a:spcBef>
              <a:spcAft>
                <a:spcPts val="600"/>
              </a:spcAft>
            </a:pPr>
            <a:r>
              <a:rPr lang="en-US" b="1">
                <a:solidFill>
                  <a:schemeClr val="dk1"/>
                </a:solidFill>
                <a:latin typeface="Roboto Condensed"/>
                <a:ea typeface="Roboto Condensed"/>
                <a:cs typeface="Roboto Condensed"/>
                <a:sym typeface="Roboto Condensed"/>
              </a:rPr>
              <a:t>Topic Modelling</a:t>
            </a:r>
            <a:endParaRPr lang="en-US">
              <a:solidFill>
                <a:schemeClr val="dk1"/>
              </a:solidFill>
              <a:latin typeface="Roboto Condensed"/>
              <a:ea typeface="Roboto Condensed"/>
              <a:cs typeface="Roboto Condensed"/>
              <a:sym typeface="Roboto Condensed"/>
            </a:endParaRPr>
          </a:p>
        </p:txBody>
      </p:sp>
      <p:sp>
        <p:nvSpPr>
          <p:cNvPr id="8" name="Google Shape;654;p40">
            <a:extLst>
              <a:ext uri="{FF2B5EF4-FFF2-40B4-BE49-F238E27FC236}">
                <a16:creationId xmlns:a16="http://schemas.microsoft.com/office/drawing/2014/main" id="{397D38BB-60E2-7902-3FA4-FC53095A1440}"/>
              </a:ext>
            </a:extLst>
          </p:cNvPr>
          <p:cNvSpPr/>
          <p:nvPr/>
        </p:nvSpPr>
        <p:spPr>
          <a:xfrm>
            <a:off x="3462827" y="1763480"/>
            <a:ext cx="2086200" cy="20862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5;p40">
            <a:extLst>
              <a:ext uri="{FF2B5EF4-FFF2-40B4-BE49-F238E27FC236}">
                <a16:creationId xmlns:a16="http://schemas.microsoft.com/office/drawing/2014/main" id="{3D422C23-172E-4FAB-CC56-553E54FDF3C5}"/>
              </a:ext>
            </a:extLst>
          </p:cNvPr>
          <p:cNvSpPr/>
          <p:nvPr/>
        </p:nvSpPr>
        <p:spPr>
          <a:xfrm rot="5400000">
            <a:off x="3613241" y="1763480"/>
            <a:ext cx="2086200" cy="20862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56;p40">
            <a:extLst>
              <a:ext uri="{FF2B5EF4-FFF2-40B4-BE49-F238E27FC236}">
                <a16:creationId xmlns:a16="http://schemas.microsoft.com/office/drawing/2014/main" id="{04A152AA-08EA-1DBA-7BD1-6D8BCA72D6FB}"/>
              </a:ext>
            </a:extLst>
          </p:cNvPr>
          <p:cNvSpPr/>
          <p:nvPr/>
        </p:nvSpPr>
        <p:spPr>
          <a:xfrm rot="10800000">
            <a:off x="3613241" y="1915070"/>
            <a:ext cx="2086200" cy="20862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7;p40">
            <a:extLst>
              <a:ext uri="{FF2B5EF4-FFF2-40B4-BE49-F238E27FC236}">
                <a16:creationId xmlns:a16="http://schemas.microsoft.com/office/drawing/2014/main" id="{55DAEC79-6C27-1252-27D7-369F72E0645E}"/>
              </a:ext>
            </a:extLst>
          </p:cNvPr>
          <p:cNvSpPr/>
          <p:nvPr/>
        </p:nvSpPr>
        <p:spPr>
          <a:xfrm rot="-5400000">
            <a:off x="3462827" y="1915070"/>
            <a:ext cx="2086200" cy="20862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9;p40">
            <a:extLst>
              <a:ext uri="{FF2B5EF4-FFF2-40B4-BE49-F238E27FC236}">
                <a16:creationId xmlns:a16="http://schemas.microsoft.com/office/drawing/2014/main" id="{98F0AF18-F07B-E6D6-3477-AF0CC93C0B0E}"/>
              </a:ext>
            </a:extLst>
          </p:cNvPr>
          <p:cNvSpPr/>
          <p:nvPr/>
        </p:nvSpPr>
        <p:spPr>
          <a:xfrm>
            <a:off x="4826384" y="2205311"/>
            <a:ext cx="376877" cy="379002"/>
          </a:xfrm>
          <a:prstGeom prst="rect">
            <a:avLst/>
          </a:prstGeom>
        </p:spPr>
        <p:txBody>
          <a:bodyPr>
            <a:prstTxWarp prst="textPlain">
              <a:avLst/>
            </a:prstTxWarp>
          </a:bodyPr>
          <a:lstStyle/>
          <a:p>
            <a:pPr lvl="0" algn="ctr"/>
            <a:endParaRPr b="1" i="0">
              <a:ln>
                <a:noFill/>
              </a:ln>
              <a:solidFill>
                <a:schemeClr val="lt1"/>
              </a:solidFill>
              <a:latin typeface="Roboto Condensed"/>
            </a:endParaRPr>
          </a:p>
        </p:txBody>
      </p:sp>
      <p:grpSp>
        <p:nvGrpSpPr>
          <p:cNvPr id="16" name="Google Shape;912;p46">
            <a:extLst>
              <a:ext uri="{FF2B5EF4-FFF2-40B4-BE49-F238E27FC236}">
                <a16:creationId xmlns:a16="http://schemas.microsoft.com/office/drawing/2014/main" id="{0D7AFF7D-0679-8465-3B6E-7D4AB69F72EA}"/>
              </a:ext>
            </a:extLst>
          </p:cNvPr>
          <p:cNvGrpSpPr/>
          <p:nvPr/>
        </p:nvGrpSpPr>
        <p:grpSpPr>
          <a:xfrm>
            <a:off x="221052" y="303879"/>
            <a:ext cx="391135" cy="380985"/>
            <a:chOff x="5916675" y="927975"/>
            <a:chExt cx="516350" cy="502950"/>
          </a:xfrm>
        </p:grpSpPr>
        <p:sp>
          <p:nvSpPr>
            <p:cNvPr id="17" name="Google Shape;913;p46">
              <a:extLst>
                <a:ext uri="{FF2B5EF4-FFF2-40B4-BE49-F238E27FC236}">
                  <a16:creationId xmlns:a16="http://schemas.microsoft.com/office/drawing/2014/main" id="{0017EF5E-EBEB-0C6E-4B0F-8E7B7A1F1514}"/>
                </a:ext>
              </a:extLst>
            </p:cNvPr>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4;p46">
              <a:extLst>
                <a:ext uri="{FF2B5EF4-FFF2-40B4-BE49-F238E27FC236}">
                  <a16:creationId xmlns:a16="http://schemas.microsoft.com/office/drawing/2014/main" id="{4DF9105A-28F5-9BE2-D760-048ABD3EAEC2}"/>
                </a:ext>
              </a:extLst>
            </p:cNvPr>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167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Overview</a:t>
            </a:r>
            <a:endParaRPr/>
          </a:p>
        </p:txBody>
      </p:sp>
      <p:sp>
        <p:nvSpPr>
          <p:cNvPr id="222" name="Google Shape;222;p14"/>
          <p:cNvSpPr txBox="1">
            <a:spLocks noGrp="1"/>
          </p:cNvSpPr>
          <p:nvPr>
            <p:ph type="subTitle" idx="1"/>
          </p:nvPr>
        </p:nvSpPr>
        <p:spPr>
          <a:xfrm>
            <a:off x="463524" y="3975449"/>
            <a:ext cx="4468693" cy="784800"/>
          </a:xfrm>
          <a:prstGeom prst="rect">
            <a:avLst/>
          </a:prstGeom>
        </p:spPr>
        <p:txBody>
          <a:bodyPr spcFirstLastPara="1" wrap="square" lIns="91425" tIns="91425" rIns="91425" bIns="91425" anchor="ctr" anchorCtr="0">
            <a:noAutofit/>
          </a:bodyPr>
          <a:lstStyle/>
          <a:p>
            <a:pPr marL="0" indent="0">
              <a:spcAft>
                <a:spcPts val="1000"/>
              </a:spcAft>
            </a:pPr>
            <a:r>
              <a:rPr lang="en-US" sz="1600"/>
              <a:t>Business Problem - Dataset Review - Preprocessing</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1</a:t>
            </a:r>
            <a:endParaRPr sz="3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524" name="Google Shape;524;p3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accent5"/>
                </a:solidFill>
              </a:rPr>
              <a:t>THANKS!</a:t>
            </a:r>
            <a:endParaRPr sz="6000">
              <a:solidFill>
                <a:schemeClr val="accent5"/>
              </a:solidFill>
            </a:endParaRPr>
          </a:p>
        </p:txBody>
      </p:sp>
      <p:sp>
        <p:nvSpPr>
          <p:cNvPr id="525" name="Google Shape;525;p3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endParaRPr sz="2000" b="1" dirty="0"/>
          </a:p>
          <a:p>
            <a:pPr marL="0" lvl="0" indent="0" algn="ctr" rtl="0">
              <a:spcBef>
                <a:spcPts val="0"/>
              </a:spcBef>
              <a:spcAft>
                <a:spcPts val="0"/>
              </a:spcAft>
              <a:buClr>
                <a:schemeClr val="dk1"/>
              </a:buClr>
              <a:buSzPts val="1100"/>
              <a:buFont typeface="Arial"/>
              <a:buNone/>
            </a:pPr>
            <a:r>
              <a:rPr lang="en" sz="2000" dirty="0"/>
              <a:t>You can find us at</a:t>
            </a:r>
          </a:p>
          <a:p>
            <a:pPr marL="0" lvl="0" indent="0" algn="ctr" rtl="0">
              <a:spcBef>
                <a:spcPts val="0"/>
              </a:spcBef>
              <a:spcAft>
                <a:spcPts val="0"/>
              </a:spcAft>
              <a:buClr>
                <a:schemeClr val="dk1"/>
              </a:buClr>
              <a:buSzPts val="1100"/>
              <a:buFont typeface="Arial"/>
              <a:buNone/>
            </a:pPr>
            <a:r>
              <a:rPr lang="en-US" sz="2000" dirty="0" err="1"/>
              <a:t>zoux@usc.edu</a:t>
            </a:r>
            <a:endParaRPr sz="2000" dirty="0"/>
          </a:p>
        </p:txBody>
      </p:sp>
      <p:grpSp>
        <p:nvGrpSpPr>
          <p:cNvPr id="526" name="Google Shape;526;p33"/>
          <p:cNvGrpSpPr/>
          <p:nvPr/>
        </p:nvGrpSpPr>
        <p:grpSpPr>
          <a:xfrm>
            <a:off x="3996210" y="966817"/>
            <a:ext cx="1197664" cy="1126777"/>
            <a:chOff x="5972700" y="2330200"/>
            <a:chExt cx="411625" cy="387275"/>
          </a:xfrm>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43605"/>
            <a:ext cx="5258400" cy="5089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Overview – Business Problem </a:t>
            </a:r>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94" name="Google Shape;194;p12"/>
          <p:cNvGrpSpPr/>
          <p:nvPr/>
        </p:nvGrpSpPr>
        <p:grpSpPr>
          <a:xfrm>
            <a:off x="284718" y="296541"/>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Parallelogram 10">
            <a:extLst>
              <a:ext uri="{FF2B5EF4-FFF2-40B4-BE49-F238E27FC236}">
                <a16:creationId xmlns:a16="http://schemas.microsoft.com/office/drawing/2014/main" id="{B1CD2BD7-2006-E4C0-A266-63734713DA72}"/>
              </a:ext>
            </a:extLst>
          </p:cNvPr>
          <p:cNvSpPr/>
          <p:nvPr/>
        </p:nvSpPr>
        <p:spPr>
          <a:xfrm>
            <a:off x="284622" y="1482881"/>
            <a:ext cx="6518538" cy="846506"/>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b="1">
                <a:solidFill>
                  <a:schemeClr val="bg1"/>
                </a:solidFill>
                <a:latin typeface="Roboto Condensed"/>
                <a:ea typeface="Roboto Condensed"/>
                <a:cs typeface="Arial"/>
              </a:rPr>
              <a:t>How to classify a review as good/poor only based on the text? </a:t>
            </a:r>
            <a:endParaRPr lang="en-US"/>
          </a:p>
          <a:p>
            <a:pPr algn="ctr">
              <a:lnSpc>
                <a:spcPct val="150000"/>
              </a:lnSpc>
            </a:pPr>
            <a:r>
              <a:rPr lang="en-US" sz="1600" b="1">
                <a:solidFill>
                  <a:schemeClr val="bg1"/>
                </a:solidFill>
                <a:latin typeface="Roboto Condensed"/>
                <a:ea typeface="Roboto Condensed"/>
                <a:cs typeface="Arial"/>
              </a:rPr>
              <a:t>Which features matter?</a:t>
            </a:r>
          </a:p>
        </p:txBody>
      </p:sp>
      <p:sp>
        <p:nvSpPr>
          <p:cNvPr id="12" name="Right Triangle 11">
            <a:extLst>
              <a:ext uri="{FF2B5EF4-FFF2-40B4-BE49-F238E27FC236}">
                <a16:creationId xmlns:a16="http://schemas.microsoft.com/office/drawing/2014/main" id="{7E6F256A-DE6D-7B80-B2C6-50AA62BCBB7D}"/>
              </a:ext>
            </a:extLst>
          </p:cNvPr>
          <p:cNvSpPr/>
          <p:nvPr/>
        </p:nvSpPr>
        <p:spPr>
          <a:xfrm>
            <a:off x="6198840" y="1286292"/>
            <a:ext cx="605876" cy="197662"/>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arallelogram 39">
            <a:extLst>
              <a:ext uri="{FF2B5EF4-FFF2-40B4-BE49-F238E27FC236}">
                <a16:creationId xmlns:a16="http://schemas.microsoft.com/office/drawing/2014/main" id="{DDD71956-A14A-4B5A-0DE7-1DA0F17A2986}"/>
              </a:ext>
            </a:extLst>
          </p:cNvPr>
          <p:cNvSpPr/>
          <p:nvPr/>
        </p:nvSpPr>
        <p:spPr>
          <a:xfrm>
            <a:off x="283066" y="3157985"/>
            <a:ext cx="6518538" cy="846506"/>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r>
              <a:rPr lang="en-US" sz="1600" b="1">
                <a:solidFill>
                  <a:schemeClr val="bg1"/>
                </a:solidFill>
                <a:latin typeface="Roboto Condensed"/>
                <a:ea typeface="Roboto Condensed"/>
                <a:cs typeface="Arial"/>
              </a:rPr>
              <a:t>Why do users give good/poor reviews?</a:t>
            </a:r>
          </a:p>
          <a:p>
            <a:pPr algn="ctr">
              <a:lnSpc>
                <a:spcPct val="150000"/>
              </a:lnSpc>
            </a:pPr>
            <a:r>
              <a:rPr lang="en-US" sz="1600" b="1">
                <a:solidFill>
                  <a:schemeClr val="bg1"/>
                </a:solidFill>
                <a:latin typeface="Roboto Condensed"/>
                <a:ea typeface="Roboto Condensed"/>
                <a:cs typeface="Arial"/>
              </a:rPr>
              <a:t>How can the Apps improve?</a:t>
            </a:r>
          </a:p>
        </p:txBody>
      </p:sp>
      <p:sp>
        <p:nvSpPr>
          <p:cNvPr id="41" name="Right Triangle 40">
            <a:extLst>
              <a:ext uri="{FF2B5EF4-FFF2-40B4-BE49-F238E27FC236}">
                <a16:creationId xmlns:a16="http://schemas.microsoft.com/office/drawing/2014/main" id="{BE582A7D-C6C8-6AAA-18A4-B52525145724}"/>
              </a:ext>
            </a:extLst>
          </p:cNvPr>
          <p:cNvSpPr/>
          <p:nvPr/>
        </p:nvSpPr>
        <p:spPr>
          <a:xfrm>
            <a:off x="6223066" y="2961396"/>
            <a:ext cx="605876" cy="19766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Parallelogram 41">
            <a:extLst>
              <a:ext uri="{FF2B5EF4-FFF2-40B4-BE49-F238E27FC236}">
                <a16:creationId xmlns:a16="http://schemas.microsoft.com/office/drawing/2014/main" id="{94552E47-EB13-5344-9772-4B9C8DB69683}"/>
              </a:ext>
            </a:extLst>
          </p:cNvPr>
          <p:cNvSpPr/>
          <p:nvPr/>
        </p:nvSpPr>
        <p:spPr>
          <a:xfrm>
            <a:off x="6977293" y="1482881"/>
            <a:ext cx="1882085" cy="846506"/>
          </a:xfrm>
          <a:prstGeom prst="parallelogram">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r>
              <a:rPr lang="en-US" sz="1600" b="1">
                <a:solidFill>
                  <a:schemeClr val="bg1"/>
                </a:solidFill>
                <a:latin typeface="Roboto Condensed"/>
                <a:ea typeface="Roboto Condensed"/>
                <a:cs typeface="Arial"/>
              </a:rPr>
              <a:t>Classification </a:t>
            </a:r>
          </a:p>
          <a:p>
            <a:pPr algn="ctr">
              <a:lnSpc>
                <a:spcPct val="150000"/>
              </a:lnSpc>
            </a:pPr>
            <a:r>
              <a:rPr lang="en-US" sz="1600" b="1">
                <a:solidFill>
                  <a:schemeClr val="bg1"/>
                </a:solidFill>
                <a:latin typeface="Roboto Condensed"/>
                <a:ea typeface="Roboto Condensed"/>
                <a:cs typeface="Arial"/>
              </a:rPr>
              <a:t>Modeling</a:t>
            </a:r>
          </a:p>
        </p:txBody>
      </p:sp>
      <p:sp>
        <p:nvSpPr>
          <p:cNvPr id="43" name="Right Triangle 42">
            <a:extLst>
              <a:ext uri="{FF2B5EF4-FFF2-40B4-BE49-F238E27FC236}">
                <a16:creationId xmlns:a16="http://schemas.microsoft.com/office/drawing/2014/main" id="{614F3F97-E513-97C0-EC16-F555D97BC8A7}"/>
              </a:ext>
            </a:extLst>
          </p:cNvPr>
          <p:cNvSpPr/>
          <p:nvPr/>
        </p:nvSpPr>
        <p:spPr>
          <a:xfrm>
            <a:off x="8452719" y="1286292"/>
            <a:ext cx="408215" cy="197662"/>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arallelogram 43">
            <a:extLst>
              <a:ext uri="{FF2B5EF4-FFF2-40B4-BE49-F238E27FC236}">
                <a16:creationId xmlns:a16="http://schemas.microsoft.com/office/drawing/2014/main" id="{1A6F9E95-EA52-972C-7041-E57F98D61D54}"/>
              </a:ext>
            </a:extLst>
          </p:cNvPr>
          <p:cNvSpPr/>
          <p:nvPr/>
        </p:nvSpPr>
        <p:spPr>
          <a:xfrm>
            <a:off x="6975737" y="3157985"/>
            <a:ext cx="1882085" cy="846506"/>
          </a:xfrm>
          <a:prstGeom prst="parallelogram">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50000"/>
              </a:lnSpc>
            </a:pPr>
            <a:r>
              <a:rPr lang="en-US" sz="1600" b="1">
                <a:solidFill>
                  <a:schemeClr val="bg1"/>
                </a:solidFill>
                <a:latin typeface="Roboto Condensed"/>
                <a:ea typeface="Roboto Condensed"/>
                <a:cs typeface="Arial"/>
              </a:rPr>
              <a:t>Topic</a:t>
            </a:r>
          </a:p>
          <a:p>
            <a:pPr algn="ctr">
              <a:lnSpc>
                <a:spcPct val="150000"/>
              </a:lnSpc>
            </a:pPr>
            <a:r>
              <a:rPr lang="en-US" sz="1600" b="1">
                <a:solidFill>
                  <a:schemeClr val="bg1"/>
                </a:solidFill>
                <a:latin typeface="Roboto Condensed"/>
                <a:ea typeface="Roboto Condensed"/>
                <a:cs typeface="Arial"/>
              </a:rPr>
              <a:t>Modeling</a:t>
            </a:r>
          </a:p>
        </p:txBody>
      </p:sp>
      <p:sp>
        <p:nvSpPr>
          <p:cNvPr id="45" name="Right Triangle 44">
            <a:extLst>
              <a:ext uri="{FF2B5EF4-FFF2-40B4-BE49-F238E27FC236}">
                <a16:creationId xmlns:a16="http://schemas.microsoft.com/office/drawing/2014/main" id="{1CB98A41-BE06-BB5B-01E4-0490D126A644}"/>
              </a:ext>
            </a:extLst>
          </p:cNvPr>
          <p:cNvSpPr/>
          <p:nvPr/>
        </p:nvSpPr>
        <p:spPr>
          <a:xfrm>
            <a:off x="8451163" y="2961396"/>
            <a:ext cx="408215" cy="197662"/>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a:extLst>
              <a:ext uri="{FF2B5EF4-FFF2-40B4-BE49-F238E27FC236}">
                <a16:creationId xmlns:a16="http://schemas.microsoft.com/office/drawing/2014/main" id="{C8325958-E78A-7FC1-A8FE-6B52EBCB9553}"/>
              </a:ext>
            </a:extLst>
          </p:cNvPr>
          <p:cNvSpPr/>
          <p:nvPr/>
        </p:nvSpPr>
        <p:spPr>
          <a:xfrm>
            <a:off x="441066" y="1482881"/>
            <a:ext cx="497086" cy="846506"/>
          </a:xfrm>
          <a:prstGeom prst="parallelogram">
            <a:avLst>
              <a:gd name="adj" fmla="val 425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i="1">
                <a:solidFill>
                  <a:schemeClr val="tx1">
                    <a:lumMod val="60000"/>
                    <a:lumOff val="40000"/>
                  </a:schemeClr>
                </a:solidFill>
                <a:latin typeface="Roboto Condensed"/>
                <a:ea typeface="Roboto Condensed"/>
                <a:cs typeface="Arial"/>
              </a:rPr>
              <a:t>1</a:t>
            </a:r>
          </a:p>
        </p:txBody>
      </p:sp>
      <p:sp>
        <p:nvSpPr>
          <p:cNvPr id="31" name="Parallelogram 30">
            <a:extLst>
              <a:ext uri="{FF2B5EF4-FFF2-40B4-BE49-F238E27FC236}">
                <a16:creationId xmlns:a16="http://schemas.microsoft.com/office/drawing/2014/main" id="{D4EDEAE5-0716-CD32-E101-8192217D29CF}"/>
              </a:ext>
            </a:extLst>
          </p:cNvPr>
          <p:cNvSpPr/>
          <p:nvPr/>
        </p:nvSpPr>
        <p:spPr>
          <a:xfrm>
            <a:off x="441066" y="3157985"/>
            <a:ext cx="497086" cy="846506"/>
          </a:xfrm>
          <a:prstGeom prst="parallelogram">
            <a:avLst>
              <a:gd name="adj" fmla="val 425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b="1" i="1">
                <a:solidFill>
                  <a:schemeClr val="accent1"/>
                </a:solidFill>
                <a:latin typeface="Roboto Condensed"/>
                <a:ea typeface="Roboto Condensed"/>
                <a:cs typeface="Arial"/>
              </a:rPr>
              <a:t>2</a:t>
            </a:r>
          </a:p>
        </p:txBody>
      </p:sp>
    </p:spTree>
    <p:extLst>
      <p:ext uri="{BB962C8B-B14F-4D97-AF65-F5344CB8AC3E}">
        <p14:creationId xmlns:p14="http://schemas.microsoft.com/office/powerpoint/2010/main" val="93290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8"/>
          <p:cNvSpPr txBox="1">
            <a:spLocks noGrp="1"/>
          </p:cNvSpPr>
          <p:nvPr>
            <p:ph type="title"/>
          </p:nvPr>
        </p:nvSpPr>
        <p:spPr>
          <a:xfrm>
            <a:off x="814275" y="242047"/>
            <a:ext cx="5258400" cy="473400"/>
          </a:xfrm>
          <a:prstGeom prst="rect">
            <a:avLst/>
          </a:prstGeom>
        </p:spPr>
        <p:txBody>
          <a:bodyPr spcFirstLastPara="1" wrap="square" lIns="91425" tIns="91425" rIns="91425" bIns="91425" anchor="ctr" anchorCtr="0">
            <a:noAutofit/>
          </a:bodyPr>
          <a:lstStyle/>
          <a:p>
            <a:pPr lvl="0"/>
            <a:r>
              <a:rPr lang="en-US"/>
              <a:t>Overview – </a:t>
            </a:r>
            <a:r>
              <a:rPr lang="en"/>
              <a:t>Roadmap</a:t>
            </a:r>
            <a:endParaRPr/>
          </a:p>
        </p:txBody>
      </p:sp>
      <p:sp>
        <p:nvSpPr>
          <p:cNvPr id="608" name="Google Shape;608;p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609" name="Google Shape;609;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38"/>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611" name="Google Shape;611;p38"/>
          <p:cNvGrpSpPr/>
          <p:nvPr/>
        </p:nvGrpSpPr>
        <p:grpSpPr>
          <a:xfrm>
            <a:off x="1786339" y="1703401"/>
            <a:ext cx="473400" cy="473400"/>
            <a:chOff x="1786339" y="1703401"/>
            <a:chExt cx="473400" cy="473400"/>
          </a:xfrm>
        </p:grpSpPr>
        <p:sp>
          <p:nvSpPr>
            <p:cNvPr id="612" name="Google Shape;612;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3" name="Google Shape;613;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chemeClr val="dk2"/>
                  </a:solidFill>
                  <a:latin typeface="Roboto Condensed"/>
                  <a:ea typeface="Roboto Condensed"/>
                  <a:cs typeface="Roboto Condensed"/>
                  <a:sym typeface="Roboto Condensed"/>
                </a:rPr>
                <a:t>1</a:t>
              </a:r>
              <a:endParaRPr sz="800" b="1">
                <a:solidFill>
                  <a:schemeClr val="dk2"/>
                </a:solidFill>
                <a:latin typeface="Roboto Condensed"/>
                <a:ea typeface="Roboto Condensed"/>
                <a:cs typeface="Roboto Condensed"/>
                <a:sym typeface="Roboto Condensed"/>
              </a:endParaRPr>
            </a:p>
          </p:txBody>
        </p:sp>
      </p:grpSp>
      <p:grpSp>
        <p:nvGrpSpPr>
          <p:cNvPr id="614" name="Google Shape;614;p38"/>
          <p:cNvGrpSpPr/>
          <p:nvPr/>
        </p:nvGrpSpPr>
        <p:grpSpPr>
          <a:xfrm>
            <a:off x="3814414" y="1703401"/>
            <a:ext cx="473400" cy="473400"/>
            <a:chOff x="3814414" y="1703401"/>
            <a:chExt cx="473400" cy="473400"/>
          </a:xfrm>
        </p:grpSpPr>
        <p:sp>
          <p:nvSpPr>
            <p:cNvPr id="615" name="Google Shape;615;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6" name="Google Shape;616;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chemeClr val="dk2"/>
                  </a:solidFill>
                  <a:latin typeface="Roboto Condensed"/>
                  <a:ea typeface="Roboto Condensed"/>
                  <a:cs typeface="Roboto Condensed"/>
                  <a:sym typeface="Roboto Condensed"/>
                </a:rPr>
                <a:t>3</a:t>
              </a:r>
              <a:endParaRPr sz="800" b="1">
                <a:solidFill>
                  <a:schemeClr val="dk2"/>
                </a:solidFill>
                <a:latin typeface="Roboto Condensed"/>
                <a:ea typeface="Roboto Condensed"/>
                <a:cs typeface="Roboto Condensed"/>
                <a:sym typeface="Roboto Condensed"/>
              </a:endParaRPr>
            </a:p>
          </p:txBody>
        </p:sp>
      </p:grpSp>
      <p:grpSp>
        <p:nvGrpSpPr>
          <p:cNvPr id="617" name="Google Shape;617;p38"/>
          <p:cNvGrpSpPr/>
          <p:nvPr/>
        </p:nvGrpSpPr>
        <p:grpSpPr>
          <a:xfrm>
            <a:off x="5842489" y="1703401"/>
            <a:ext cx="473400" cy="473400"/>
            <a:chOff x="5842489" y="1703401"/>
            <a:chExt cx="473400" cy="473400"/>
          </a:xfrm>
        </p:grpSpPr>
        <p:sp>
          <p:nvSpPr>
            <p:cNvPr id="618" name="Google Shape;618;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19" name="Google Shape;619;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chemeClr val="dk2"/>
                  </a:solidFill>
                  <a:latin typeface="Roboto Condensed"/>
                  <a:ea typeface="Roboto Condensed"/>
                  <a:cs typeface="Roboto Condensed"/>
                  <a:sym typeface="Roboto Condensed"/>
                </a:rPr>
                <a:t>5</a:t>
              </a:r>
              <a:endParaRPr sz="800" b="1">
                <a:solidFill>
                  <a:schemeClr val="dk2"/>
                </a:solidFill>
                <a:latin typeface="Roboto Condensed"/>
                <a:ea typeface="Roboto Condensed"/>
                <a:cs typeface="Roboto Condensed"/>
                <a:sym typeface="Roboto Condensed"/>
              </a:endParaRPr>
            </a:p>
          </p:txBody>
        </p:sp>
      </p:grpSp>
      <p:grpSp>
        <p:nvGrpSpPr>
          <p:cNvPr id="620" name="Google Shape;620;p38"/>
          <p:cNvGrpSpPr/>
          <p:nvPr/>
        </p:nvGrpSpPr>
        <p:grpSpPr>
          <a:xfrm>
            <a:off x="6880814" y="3576300"/>
            <a:ext cx="473400" cy="473400"/>
            <a:chOff x="6880814" y="3576300"/>
            <a:chExt cx="473400" cy="473400"/>
          </a:xfrm>
        </p:grpSpPr>
        <p:sp>
          <p:nvSpPr>
            <p:cNvPr id="621" name="Google Shape;621;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2" name="Google Shape;622;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chemeClr val="dk2"/>
                  </a:solidFill>
                  <a:latin typeface="Roboto Condensed"/>
                  <a:ea typeface="Roboto Condensed"/>
                  <a:cs typeface="Roboto Condensed"/>
                  <a:sym typeface="Roboto Condensed"/>
                </a:rPr>
                <a:t>6</a:t>
              </a:r>
              <a:endParaRPr sz="800" b="1">
                <a:solidFill>
                  <a:schemeClr val="dk2"/>
                </a:solidFill>
                <a:latin typeface="Roboto Condensed"/>
                <a:ea typeface="Roboto Condensed"/>
                <a:cs typeface="Roboto Condensed"/>
                <a:sym typeface="Roboto Condensed"/>
              </a:endParaRPr>
            </a:p>
          </p:txBody>
        </p:sp>
      </p:grpSp>
      <p:grpSp>
        <p:nvGrpSpPr>
          <p:cNvPr id="623" name="Google Shape;623;p38"/>
          <p:cNvGrpSpPr/>
          <p:nvPr/>
        </p:nvGrpSpPr>
        <p:grpSpPr>
          <a:xfrm>
            <a:off x="4852739" y="3576300"/>
            <a:ext cx="473400" cy="473400"/>
            <a:chOff x="4852739" y="3576300"/>
            <a:chExt cx="473400" cy="473400"/>
          </a:xfrm>
        </p:grpSpPr>
        <p:sp>
          <p:nvSpPr>
            <p:cNvPr id="624" name="Google Shape;624;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5" name="Google Shape;625;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chemeClr val="dk2"/>
                  </a:solidFill>
                  <a:latin typeface="Roboto Condensed"/>
                  <a:ea typeface="Roboto Condensed"/>
                  <a:cs typeface="Roboto Condensed"/>
                  <a:sym typeface="Roboto Condensed"/>
                </a:rPr>
                <a:t>4</a:t>
              </a:r>
              <a:endParaRPr sz="800" b="1">
                <a:solidFill>
                  <a:schemeClr val="dk2"/>
                </a:solidFill>
                <a:latin typeface="Roboto Condensed"/>
                <a:ea typeface="Roboto Condensed"/>
                <a:cs typeface="Roboto Condensed"/>
                <a:sym typeface="Roboto Condensed"/>
              </a:endParaRPr>
            </a:p>
          </p:txBody>
        </p:sp>
      </p:grpSp>
      <p:grpSp>
        <p:nvGrpSpPr>
          <p:cNvPr id="626" name="Google Shape;626;p38"/>
          <p:cNvGrpSpPr/>
          <p:nvPr/>
        </p:nvGrpSpPr>
        <p:grpSpPr>
          <a:xfrm>
            <a:off x="2824664" y="3576300"/>
            <a:ext cx="473400" cy="473400"/>
            <a:chOff x="2824664" y="3576300"/>
            <a:chExt cx="473400" cy="473400"/>
          </a:xfrm>
        </p:grpSpPr>
        <p:sp>
          <p:nvSpPr>
            <p:cNvPr id="627" name="Google Shape;627;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a:ea typeface="Roboto Condensed"/>
                <a:cs typeface="Roboto Condensed"/>
                <a:sym typeface="Roboto Condensed"/>
              </a:endParaRPr>
            </a:p>
          </p:txBody>
        </p:sp>
        <p:sp>
          <p:nvSpPr>
            <p:cNvPr id="628" name="Google Shape;628;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a:solidFill>
                    <a:schemeClr val="dk2"/>
                  </a:solidFill>
                  <a:latin typeface="Roboto Condensed"/>
                  <a:ea typeface="Roboto Condensed"/>
                  <a:cs typeface="Roboto Condensed"/>
                  <a:sym typeface="Roboto Condensed"/>
                </a:rPr>
                <a:t>2</a:t>
              </a:r>
              <a:endParaRPr sz="800" b="1">
                <a:solidFill>
                  <a:schemeClr val="dk2"/>
                </a:solidFill>
                <a:latin typeface="Roboto Condensed"/>
                <a:ea typeface="Roboto Condensed"/>
                <a:cs typeface="Roboto Condensed"/>
                <a:sym typeface="Roboto Condensed"/>
              </a:endParaRPr>
            </a:p>
          </p:txBody>
        </p:sp>
      </p:grpSp>
      <p:sp>
        <p:nvSpPr>
          <p:cNvPr id="635" name="Google Shape;635;p38"/>
          <p:cNvSpPr/>
          <p:nvPr/>
        </p:nvSpPr>
        <p:spPr>
          <a:xfrm>
            <a:off x="306258" y="326991"/>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71EF08C-E09E-1913-45DC-AA2C47D1BA4E}"/>
              </a:ext>
            </a:extLst>
          </p:cNvPr>
          <p:cNvSpPr txBox="1"/>
          <p:nvPr/>
        </p:nvSpPr>
        <p:spPr>
          <a:xfrm>
            <a:off x="744039" y="1426402"/>
            <a:ext cx="2554025" cy="261610"/>
          </a:xfrm>
          <a:prstGeom prst="rect">
            <a:avLst/>
          </a:prstGeom>
          <a:noFill/>
        </p:spPr>
        <p:txBody>
          <a:bodyPr wrap="square" rtlCol="0">
            <a:spAutoFit/>
          </a:bodyPr>
          <a:lstStyle/>
          <a:p>
            <a:pPr algn="ctr"/>
            <a:r>
              <a:rPr lang="en-US" sz="1100" b="1">
                <a:solidFill>
                  <a:schemeClr val="accent1"/>
                </a:solidFill>
                <a:latin typeface="Roboto" panose="02000000000000000000" pitchFamily="2" charset="0"/>
                <a:ea typeface="Roboto" panose="02000000000000000000" pitchFamily="2" charset="0"/>
              </a:rPr>
              <a:t>Explore and Clean Dataset</a:t>
            </a:r>
          </a:p>
        </p:txBody>
      </p:sp>
      <p:sp>
        <p:nvSpPr>
          <p:cNvPr id="26" name="TextBox 25">
            <a:extLst>
              <a:ext uri="{FF2B5EF4-FFF2-40B4-BE49-F238E27FC236}">
                <a16:creationId xmlns:a16="http://schemas.microsoft.com/office/drawing/2014/main" id="{517555CF-3C6B-56EC-275F-79D6F747843C}"/>
              </a:ext>
            </a:extLst>
          </p:cNvPr>
          <p:cNvSpPr txBox="1"/>
          <p:nvPr/>
        </p:nvSpPr>
        <p:spPr>
          <a:xfrm>
            <a:off x="1786339" y="4049698"/>
            <a:ext cx="2554025" cy="261610"/>
          </a:xfrm>
          <a:prstGeom prst="rect">
            <a:avLst/>
          </a:prstGeom>
          <a:noFill/>
        </p:spPr>
        <p:txBody>
          <a:bodyPr wrap="square" rtlCol="0">
            <a:spAutoFit/>
          </a:bodyPr>
          <a:lstStyle/>
          <a:p>
            <a:pPr algn="ctr"/>
            <a:r>
              <a:rPr lang="en-US" sz="1100" b="1">
                <a:solidFill>
                  <a:schemeClr val="accent1"/>
                </a:solidFill>
                <a:latin typeface="Roboto" panose="02000000000000000000" pitchFamily="2" charset="0"/>
                <a:ea typeface="Roboto" panose="02000000000000000000" pitchFamily="2" charset="0"/>
              </a:rPr>
              <a:t>Build Classification Models</a:t>
            </a:r>
          </a:p>
        </p:txBody>
      </p:sp>
      <p:sp>
        <p:nvSpPr>
          <p:cNvPr id="27" name="TextBox 26">
            <a:extLst>
              <a:ext uri="{FF2B5EF4-FFF2-40B4-BE49-F238E27FC236}">
                <a16:creationId xmlns:a16="http://schemas.microsoft.com/office/drawing/2014/main" id="{E750994E-5812-4F6F-5696-3C134DB4EF68}"/>
              </a:ext>
            </a:extLst>
          </p:cNvPr>
          <p:cNvSpPr txBox="1"/>
          <p:nvPr/>
        </p:nvSpPr>
        <p:spPr>
          <a:xfrm>
            <a:off x="2772114" y="1243112"/>
            <a:ext cx="2554025" cy="430887"/>
          </a:xfrm>
          <a:prstGeom prst="rect">
            <a:avLst/>
          </a:prstGeom>
          <a:noFill/>
        </p:spPr>
        <p:txBody>
          <a:bodyPr wrap="square" rtlCol="0">
            <a:spAutoFit/>
          </a:bodyPr>
          <a:lstStyle/>
          <a:p>
            <a:pPr algn="ctr"/>
            <a:r>
              <a:rPr lang="en-US" sz="1100" b="1">
                <a:solidFill>
                  <a:schemeClr val="accent1"/>
                </a:solidFill>
                <a:latin typeface="Roboto" panose="02000000000000000000" pitchFamily="2" charset="0"/>
                <a:ea typeface="Roboto" panose="02000000000000000000" pitchFamily="2" charset="0"/>
              </a:rPr>
              <a:t>Identify Important Features</a:t>
            </a:r>
          </a:p>
          <a:p>
            <a:pPr algn="ctr"/>
            <a:r>
              <a:rPr lang="en-US" sz="1100" b="1">
                <a:solidFill>
                  <a:schemeClr val="accent1"/>
                </a:solidFill>
                <a:latin typeface="Roboto" panose="02000000000000000000" pitchFamily="2" charset="0"/>
                <a:ea typeface="Roboto" panose="02000000000000000000" pitchFamily="2" charset="0"/>
              </a:rPr>
              <a:t>in Classification</a:t>
            </a:r>
          </a:p>
        </p:txBody>
      </p:sp>
      <p:sp>
        <p:nvSpPr>
          <p:cNvPr id="28" name="TextBox 27">
            <a:extLst>
              <a:ext uri="{FF2B5EF4-FFF2-40B4-BE49-F238E27FC236}">
                <a16:creationId xmlns:a16="http://schemas.microsoft.com/office/drawing/2014/main" id="{E60E3831-BA5D-9194-F997-8A14CED10545}"/>
              </a:ext>
            </a:extLst>
          </p:cNvPr>
          <p:cNvSpPr txBox="1"/>
          <p:nvPr/>
        </p:nvSpPr>
        <p:spPr>
          <a:xfrm>
            <a:off x="3879476" y="4048322"/>
            <a:ext cx="2554025" cy="261610"/>
          </a:xfrm>
          <a:prstGeom prst="rect">
            <a:avLst/>
          </a:prstGeom>
          <a:noFill/>
        </p:spPr>
        <p:txBody>
          <a:bodyPr wrap="square" rtlCol="0">
            <a:spAutoFit/>
          </a:bodyPr>
          <a:lstStyle/>
          <a:p>
            <a:pPr algn="ctr"/>
            <a:r>
              <a:rPr lang="en-US" sz="1100" b="1">
                <a:solidFill>
                  <a:schemeClr val="accent1"/>
                </a:solidFill>
                <a:latin typeface="Roboto" panose="02000000000000000000" pitchFamily="2" charset="0"/>
                <a:ea typeface="Roboto" panose="02000000000000000000" pitchFamily="2" charset="0"/>
              </a:rPr>
              <a:t>Build Topic Modeling</a:t>
            </a:r>
          </a:p>
        </p:txBody>
      </p:sp>
      <p:sp>
        <p:nvSpPr>
          <p:cNvPr id="29" name="TextBox 28">
            <a:extLst>
              <a:ext uri="{FF2B5EF4-FFF2-40B4-BE49-F238E27FC236}">
                <a16:creationId xmlns:a16="http://schemas.microsoft.com/office/drawing/2014/main" id="{2D8D0039-D689-C851-0C12-9C3C9E9E2F48}"/>
              </a:ext>
            </a:extLst>
          </p:cNvPr>
          <p:cNvSpPr txBox="1"/>
          <p:nvPr/>
        </p:nvSpPr>
        <p:spPr>
          <a:xfrm>
            <a:off x="4802176" y="1244529"/>
            <a:ext cx="2554025" cy="430887"/>
          </a:xfrm>
          <a:prstGeom prst="rect">
            <a:avLst/>
          </a:prstGeom>
          <a:noFill/>
        </p:spPr>
        <p:txBody>
          <a:bodyPr wrap="square" rtlCol="0">
            <a:spAutoFit/>
          </a:bodyPr>
          <a:lstStyle/>
          <a:p>
            <a:pPr algn="ctr"/>
            <a:r>
              <a:rPr lang="en-US" sz="1100" b="1">
                <a:solidFill>
                  <a:schemeClr val="accent1"/>
                </a:solidFill>
                <a:latin typeface="Roboto" panose="02000000000000000000" pitchFamily="2" charset="0"/>
                <a:ea typeface="Roboto" panose="02000000000000000000" pitchFamily="2" charset="0"/>
              </a:rPr>
              <a:t>Identify Important Topics </a:t>
            </a:r>
          </a:p>
          <a:p>
            <a:pPr algn="ctr"/>
            <a:r>
              <a:rPr lang="en-US" sz="1100" b="1">
                <a:solidFill>
                  <a:schemeClr val="accent1"/>
                </a:solidFill>
                <a:latin typeface="Roboto" panose="02000000000000000000" pitchFamily="2" charset="0"/>
                <a:ea typeface="Roboto" panose="02000000000000000000" pitchFamily="2" charset="0"/>
              </a:rPr>
              <a:t>in Good/Poor Reviews</a:t>
            </a:r>
          </a:p>
        </p:txBody>
      </p:sp>
      <p:sp>
        <p:nvSpPr>
          <p:cNvPr id="30" name="TextBox 29">
            <a:extLst>
              <a:ext uri="{FF2B5EF4-FFF2-40B4-BE49-F238E27FC236}">
                <a16:creationId xmlns:a16="http://schemas.microsoft.com/office/drawing/2014/main" id="{7F84E100-3E67-1FC1-74A1-13FED8469436}"/>
              </a:ext>
            </a:extLst>
          </p:cNvPr>
          <p:cNvSpPr txBox="1"/>
          <p:nvPr/>
        </p:nvSpPr>
        <p:spPr>
          <a:xfrm>
            <a:off x="5895039" y="4046946"/>
            <a:ext cx="2554025" cy="261610"/>
          </a:xfrm>
          <a:prstGeom prst="rect">
            <a:avLst/>
          </a:prstGeom>
          <a:noFill/>
        </p:spPr>
        <p:txBody>
          <a:bodyPr wrap="square" rtlCol="0">
            <a:spAutoFit/>
          </a:bodyPr>
          <a:lstStyle/>
          <a:p>
            <a:pPr algn="ctr"/>
            <a:r>
              <a:rPr lang="en-US" sz="1100" b="1">
                <a:solidFill>
                  <a:schemeClr val="accent1"/>
                </a:solidFill>
                <a:latin typeface="Roboto" panose="02000000000000000000" pitchFamily="2" charset="0"/>
                <a:ea typeface="Roboto" panose="02000000000000000000" pitchFamily="2" charset="0"/>
              </a:rPr>
              <a:t>Future Improvements</a:t>
            </a:r>
          </a:p>
        </p:txBody>
      </p:sp>
      <p:sp>
        <p:nvSpPr>
          <p:cNvPr id="4" name="Oval 3">
            <a:extLst>
              <a:ext uri="{FF2B5EF4-FFF2-40B4-BE49-F238E27FC236}">
                <a16:creationId xmlns:a16="http://schemas.microsoft.com/office/drawing/2014/main" id="{A709D50D-9BD7-D63A-C07B-3C7FE96EE2BE}"/>
              </a:ext>
            </a:extLst>
          </p:cNvPr>
          <p:cNvSpPr/>
          <p:nvPr/>
        </p:nvSpPr>
        <p:spPr>
          <a:xfrm>
            <a:off x="4361201" y="2072168"/>
            <a:ext cx="1447939" cy="369053"/>
          </a:xfrm>
          <a:prstGeom prst="ellipse">
            <a:avLst/>
          </a:prstGeom>
          <a:noFill/>
          <a:ln w="127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Roboto" panose="02000000000000000000" pitchFamily="2" charset="0"/>
                <a:ea typeface="Roboto" panose="02000000000000000000" pitchFamily="2" charset="0"/>
              </a:rPr>
              <a:t>Problem 1</a:t>
            </a:r>
          </a:p>
        </p:txBody>
      </p:sp>
      <p:sp>
        <p:nvSpPr>
          <p:cNvPr id="5" name="TextBox 4">
            <a:extLst>
              <a:ext uri="{FF2B5EF4-FFF2-40B4-BE49-F238E27FC236}">
                <a16:creationId xmlns:a16="http://schemas.microsoft.com/office/drawing/2014/main" id="{95EA54A3-DAC0-9CAF-0C08-1414A1EBA51D}"/>
              </a:ext>
            </a:extLst>
          </p:cNvPr>
          <p:cNvSpPr txBox="1"/>
          <p:nvPr/>
        </p:nvSpPr>
        <p:spPr>
          <a:xfrm>
            <a:off x="4640977" y="2122421"/>
            <a:ext cx="888385" cy="276999"/>
          </a:xfrm>
          <a:prstGeom prst="rect">
            <a:avLst/>
          </a:prstGeom>
          <a:noFill/>
        </p:spPr>
        <p:txBody>
          <a:bodyPr wrap="none" rtlCol="0">
            <a:spAutoFit/>
          </a:bodyPr>
          <a:lstStyle/>
          <a:p>
            <a:pPr algn="ctr"/>
            <a:r>
              <a:rPr lang="en-US" sz="1200" b="1">
                <a:solidFill>
                  <a:schemeClr val="accent5">
                    <a:lumMod val="75000"/>
                  </a:schemeClr>
                </a:solidFill>
                <a:latin typeface="Roboto" panose="02000000000000000000" pitchFamily="2" charset="0"/>
                <a:ea typeface="Roboto" panose="02000000000000000000" pitchFamily="2" charset="0"/>
              </a:rPr>
              <a:t>Problem 1</a:t>
            </a:r>
          </a:p>
        </p:txBody>
      </p:sp>
      <p:cxnSp>
        <p:nvCxnSpPr>
          <p:cNvPr id="7" name="Curved Connector 6">
            <a:extLst>
              <a:ext uri="{FF2B5EF4-FFF2-40B4-BE49-F238E27FC236}">
                <a16:creationId xmlns:a16="http://schemas.microsoft.com/office/drawing/2014/main" id="{4747FD0D-FB7E-A003-C410-6EAC9B9EC66C}"/>
              </a:ext>
            </a:extLst>
          </p:cNvPr>
          <p:cNvCxnSpPr>
            <a:cxnSpLocks/>
            <a:stCxn id="615" idx="4"/>
            <a:endCxn id="4" idx="0"/>
          </p:cNvCxnSpPr>
          <p:nvPr/>
        </p:nvCxnSpPr>
        <p:spPr>
          <a:xfrm>
            <a:off x="4169464" y="1821751"/>
            <a:ext cx="915707" cy="250417"/>
          </a:xfrm>
          <a:prstGeom prst="curvedConnector2">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9B50326-9156-B453-E8A9-F8DBBAC83F83}"/>
              </a:ext>
            </a:extLst>
          </p:cNvPr>
          <p:cNvSpPr/>
          <p:nvPr/>
        </p:nvSpPr>
        <p:spPr>
          <a:xfrm>
            <a:off x="6389276" y="2068316"/>
            <a:ext cx="1447939" cy="369053"/>
          </a:xfrm>
          <a:prstGeom prst="ellipse">
            <a:avLst/>
          </a:prstGeom>
          <a:noFill/>
          <a:ln w="127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Roboto" panose="02000000000000000000" pitchFamily="2" charset="0"/>
                <a:ea typeface="Roboto" panose="02000000000000000000" pitchFamily="2" charset="0"/>
              </a:rPr>
              <a:t>Problem 1</a:t>
            </a:r>
          </a:p>
        </p:txBody>
      </p:sp>
      <p:sp>
        <p:nvSpPr>
          <p:cNvPr id="45" name="TextBox 44">
            <a:extLst>
              <a:ext uri="{FF2B5EF4-FFF2-40B4-BE49-F238E27FC236}">
                <a16:creationId xmlns:a16="http://schemas.microsoft.com/office/drawing/2014/main" id="{C53CDBAA-2AA0-D0B7-B21B-BB9FD5D2C916}"/>
              </a:ext>
            </a:extLst>
          </p:cNvPr>
          <p:cNvSpPr txBox="1"/>
          <p:nvPr/>
        </p:nvSpPr>
        <p:spPr>
          <a:xfrm>
            <a:off x="6665044" y="2118569"/>
            <a:ext cx="896400" cy="276999"/>
          </a:xfrm>
          <a:prstGeom prst="rect">
            <a:avLst/>
          </a:prstGeom>
          <a:noFill/>
        </p:spPr>
        <p:txBody>
          <a:bodyPr wrap="none" rtlCol="0">
            <a:spAutoFit/>
          </a:bodyPr>
          <a:lstStyle/>
          <a:p>
            <a:pPr algn="ctr"/>
            <a:r>
              <a:rPr lang="en-US" sz="1200" b="1">
                <a:solidFill>
                  <a:schemeClr val="accent5">
                    <a:lumMod val="75000"/>
                  </a:schemeClr>
                </a:solidFill>
                <a:latin typeface="Roboto" panose="02000000000000000000" pitchFamily="2" charset="0"/>
                <a:ea typeface="Roboto" panose="02000000000000000000" pitchFamily="2" charset="0"/>
              </a:rPr>
              <a:t>Problem 2</a:t>
            </a:r>
          </a:p>
        </p:txBody>
      </p:sp>
      <p:cxnSp>
        <p:nvCxnSpPr>
          <p:cNvPr id="46" name="Curved Connector 45">
            <a:extLst>
              <a:ext uri="{FF2B5EF4-FFF2-40B4-BE49-F238E27FC236}">
                <a16:creationId xmlns:a16="http://schemas.microsoft.com/office/drawing/2014/main" id="{9A26D7E2-91C2-CD58-DE63-2356B756D73C}"/>
              </a:ext>
            </a:extLst>
          </p:cNvPr>
          <p:cNvCxnSpPr>
            <a:cxnSpLocks/>
            <a:endCxn id="44" idx="0"/>
          </p:cNvCxnSpPr>
          <p:nvPr/>
        </p:nvCxnSpPr>
        <p:spPr>
          <a:xfrm>
            <a:off x="6197539" y="1817899"/>
            <a:ext cx="915707" cy="250417"/>
          </a:xfrm>
          <a:prstGeom prst="curvedConnector2">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51013"/>
            <a:ext cx="5258400" cy="5015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Overview – Dataset Review</a:t>
            </a:r>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19" name="Google Shape;194;p12">
            <a:extLst>
              <a:ext uri="{FF2B5EF4-FFF2-40B4-BE49-F238E27FC236}">
                <a16:creationId xmlns:a16="http://schemas.microsoft.com/office/drawing/2014/main" id="{A4BFE3B7-663E-3417-9A83-108EC42EEE38}"/>
              </a:ext>
            </a:extLst>
          </p:cNvPr>
          <p:cNvGrpSpPr/>
          <p:nvPr/>
        </p:nvGrpSpPr>
        <p:grpSpPr>
          <a:xfrm>
            <a:off x="284718" y="296541"/>
            <a:ext cx="309041" cy="403123"/>
            <a:chOff x="590250" y="244200"/>
            <a:chExt cx="407975" cy="532175"/>
          </a:xfrm>
        </p:grpSpPr>
        <p:sp>
          <p:nvSpPr>
            <p:cNvPr id="20" name="Google Shape;195;p12">
              <a:extLst>
                <a:ext uri="{FF2B5EF4-FFF2-40B4-BE49-F238E27FC236}">
                  <a16:creationId xmlns:a16="http://schemas.microsoft.com/office/drawing/2014/main" id="{2F1C393E-6585-51A1-51F8-B5C66E441880}"/>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6;p12">
              <a:extLst>
                <a:ext uri="{FF2B5EF4-FFF2-40B4-BE49-F238E27FC236}">
                  <a16:creationId xmlns:a16="http://schemas.microsoft.com/office/drawing/2014/main" id="{96316CB0-D392-FF70-BB79-8F58C8CBE367}"/>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7;p12">
              <a:extLst>
                <a:ext uri="{FF2B5EF4-FFF2-40B4-BE49-F238E27FC236}">
                  <a16:creationId xmlns:a16="http://schemas.microsoft.com/office/drawing/2014/main" id="{963F2CA4-11F6-EC51-915F-276BB47A0095}"/>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8;p12">
              <a:extLst>
                <a:ext uri="{FF2B5EF4-FFF2-40B4-BE49-F238E27FC236}">
                  <a16:creationId xmlns:a16="http://schemas.microsoft.com/office/drawing/2014/main" id="{1B654D98-D367-744F-7BF7-B3D741421D08}"/>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9;p12">
              <a:extLst>
                <a:ext uri="{FF2B5EF4-FFF2-40B4-BE49-F238E27FC236}">
                  <a16:creationId xmlns:a16="http://schemas.microsoft.com/office/drawing/2014/main" id="{319AAD4E-A697-A6D1-DE36-DB32F7E1519B}"/>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0;p12">
              <a:extLst>
                <a:ext uri="{FF2B5EF4-FFF2-40B4-BE49-F238E27FC236}">
                  <a16:creationId xmlns:a16="http://schemas.microsoft.com/office/drawing/2014/main" id="{743D1E57-B033-94F1-1E6C-460458F73033}"/>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1;p12">
              <a:extLst>
                <a:ext uri="{FF2B5EF4-FFF2-40B4-BE49-F238E27FC236}">
                  <a16:creationId xmlns:a16="http://schemas.microsoft.com/office/drawing/2014/main" id="{51E4E220-6027-9CAD-3520-E83F0F3FBE94}"/>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2;p12">
              <a:extLst>
                <a:ext uri="{FF2B5EF4-FFF2-40B4-BE49-F238E27FC236}">
                  <a16:creationId xmlns:a16="http://schemas.microsoft.com/office/drawing/2014/main" id="{DAD5E955-3538-5BD5-BFBD-7B2CD19E19C1}"/>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p12">
              <a:extLst>
                <a:ext uri="{FF2B5EF4-FFF2-40B4-BE49-F238E27FC236}">
                  <a16:creationId xmlns:a16="http://schemas.microsoft.com/office/drawing/2014/main" id="{D1515DE2-1AB0-BAF0-0226-D2882883FD1A}"/>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4;p12">
              <a:extLst>
                <a:ext uri="{FF2B5EF4-FFF2-40B4-BE49-F238E27FC236}">
                  <a16:creationId xmlns:a16="http://schemas.microsoft.com/office/drawing/2014/main" id="{FF94849F-0E5E-5702-1E15-896A276F62C8}"/>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5;p12">
              <a:extLst>
                <a:ext uri="{FF2B5EF4-FFF2-40B4-BE49-F238E27FC236}">
                  <a16:creationId xmlns:a16="http://schemas.microsoft.com/office/drawing/2014/main" id="{E1E6DD57-31D2-D686-9FE3-6EBBF554067B}"/>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6;p12">
              <a:extLst>
                <a:ext uri="{FF2B5EF4-FFF2-40B4-BE49-F238E27FC236}">
                  <a16:creationId xmlns:a16="http://schemas.microsoft.com/office/drawing/2014/main" id="{686951F8-D3E3-D63E-E2AE-7FB52F77D8C1}"/>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7;p12">
              <a:extLst>
                <a:ext uri="{FF2B5EF4-FFF2-40B4-BE49-F238E27FC236}">
                  <a16:creationId xmlns:a16="http://schemas.microsoft.com/office/drawing/2014/main" id="{73BED140-8301-C455-874B-74999C7E2740}"/>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8;p12">
              <a:extLst>
                <a:ext uri="{FF2B5EF4-FFF2-40B4-BE49-F238E27FC236}">
                  <a16:creationId xmlns:a16="http://schemas.microsoft.com/office/drawing/2014/main" id="{A1D0AEBC-3CDD-50B5-4A2D-A7E1D330FEF9}"/>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687;p47">
            <a:extLst>
              <a:ext uri="{FF2B5EF4-FFF2-40B4-BE49-F238E27FC236}">
                <a16:creationId xmlns:a16="http://schemas.microsoft.com/office/drawing/2014/main" id="{9C7F2528-5BE2-40B2-14A5-D4D24C5ADE32}"/>
              </a:ext>
            </a:extLst>
          </p:cNvPr>
          <p:cNvGrpSpPr/>
          <p:nvPr/>
        </p:nvGrpSpPr>
        <p:grpSpPr>
          <a:xfrm>
            <a:off x="630836" y="1049445"/>
            <a:ext cx="7882327" cy="1432181"/>
            <a:chOff x="1320871" y="5341945"/>
            <a:chExt cx="10410908" cy="885031"/>
          </a:xfrm>
        </p:grpSpPr>
        <p:sp>
          <p:nvSpPr>
            <p:cNvPr id="35" name="Google Shape;1688;p47">
              <a:extLst>
                <a:ext uri="{FF2B5EF4-FFF2-40B4-BE49-F238E27FC236}">
                  <a16:creationId xmlns:a16="http://schemas.microsoft.com/office/drawing/2014/main" id="{D4E4E0E1-91FB-C4B8-6010-42180A67F6B2}"/>
                </a:ext>
              </a:extLst>
            </p:cNvPr>
            <p:cNvSpPr/>
            <p:nvPr/>
          </p:nvSpPr>
          <p:spPr>
            <a:xfrm>
              <a:off x="1320871" y="5341945"/>
              <a:ext cx="10410908" cy="668787"/>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chemeClr val="bg1">
                <a:lumMod val="95000"/>
              </a:schemeClr>
            </a:solid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chemeClr val="dk1"/>
                </a:buClr>
                <a:buSzPts val="1400"/>
                <a:buFont typeface="Calibri"/>
                <a:buNone/>
              </a:pPr>
              <a:r>
                <a:rPr lang="en-US" b="1" i="0" u="none" strike="noStrike" cap="none">
                  <a:solidFill>
                    <a:schemeClr val="accent1"/>
                  </a:solidFill>
                  <a:latin typeface="Roboto" panose="02000000000000000000" pitchFamily="2" charset="0"/>
                  <a:ea typeface="Roboto" panose="02000000000000000000" pitchFamily="2" charset="0"/>
                  <a:cs typeface="Calibri"/>
                  <a:sym typeface="Calibri"/>
                </a:rPr>
                <a:t>         Dataset</a:t>
              </a:r>
              <a:r>
                <a:rPr lang="en-US" b="1">
                  <a:solidFill>
                    <a:schemeClr val="accent1"/>
                  </a:solidFill>
                  <a:latin typeface="Roboto" panose="02000000000000000000" pitchFamily="2" charset="0"/>
                  <a:ea typeface="Roboto" panose="02000000000000000000" pitchFamily="2" charset="0"/>
                  <a:cs typeface="Calibri"/>
                  <a:sym typeface="Calibri"/>
                </a:rPr>
                <a:t> Introduction:</a:t>
              </a:r>
            </a:p>
            <a:p>
              <a:pPr lvl="0">
                <a:lnSpc>
                  <a:spcPct val="150000"/>
                </a:lnSpc>
                <a:buClr>
                  <a:schemeClr val="dk1"/>
                </a:buClr>
                <a:buSzPts val="1400"/>
              </a:pPr>
              <a:r>
                <a:rPr lang="en-US" sz="1200">
                  <a:latin typeface="Roboto" panose="02000000000000000000" pitchFamily="2" charset="0"/>
                  <a:ea typeface="Roboto" panose="02000000000000000000" pitchFamily="2" charset="0"/>
                </a:rPr>
                <a:t>This dataset contains more than 50k reviews of Apps from Google Play Store which are categorized into Browsers, Video Players, File Managers, Mobile Payment, and Communication. </a:t>
              </a:r>
              <a:endParaRPr sz="1200" b="0" i="0" u="none" strike="noStrike" cap="none">
                <a:solidFill>
                  <a:schemeClr val="dk1"/>
                </a:solidFill>
                <a:latin typeface="Roboto" panose="02000000000000000000" pitchFamily="2" charset="0"/>
                <a:ea typeface="Roboto" panose="02000000000000000000" pitchFamily="2" charset="0"/>
                <a:cs typeface="Calibri"/>
                <a:sym typeface="Calibri"/>
              </a:endParaRPr>
            </a:p>
          </p:txBody>
        </p:sp>
        <p:sp>
          <p:nvSpPr>
            <p:cNvPr id="36" name="Google Shape;1689;p47">
              <a:extLst>
                <a:ext uri="{FF2B5EF4-FFF2-40B4-BE49-F238E27FC236}">
                  <a16:creationId xmlns:a16="http://schemas.microsoft.com/office/drawing/2014/main" id="{FC60A0B7-29E9-2F68-83D2-AD6717EBC3F2}"/>
                </a:ext>
              </a:extLst>
            </p:cNvPr>
            <p:cNvSpPr/>
            <p:nvPr/>
          </p:nvSpPr>
          <p:spPr>
            <a:xfrm>
              <a:off x="1320871" y="6010733"/>
              <a:ext cx="831093" cy="12726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690;p47">
              <a:extLst>
                <a:ext uri="{FF2B5EF4-FFF2-40B4-BE49-F238E27FC236}">
                  <a16:creationId xmlns:a16="http://schemas.microsoft.com/office/drawing/2014/main" id="{540A5274-9F8F-D216-4B62-62F3C3B6A3AC}"/>
                </a:ext>
              </a:extLst>
            </p:cNvPr>
            <p:cNvSpPr/>
            <p:nvPr/>
          </p:nvSpPr>
          <p:spPr>
            <a:xfrm>
              <a:off x="1603773" y="6049010"/>
              <a:ext cx="548191" cy="88983"/>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691;p47">
              <a:extLst>
                <a:ext uri="{FF2B5EF4-FFF2-40B4-BE49-F238E27FC236}">
                  <a16:creationId xmlns:a16="http://schemas.microsoft.com/office/drawing/2014/main" id="{D8B8D617-F177-47BB-E557-029C15F1C183}"/>
                </a:ext>
              </a:extLst>
            </p:cNvPr>
            <p:cNvSpPr/>
            <p:nvPr/>
          </p:nvSpPr>
          <p:spPr>
            <a:xfrm>
              <a:off x="1596718" y="6137993"/>
              <a:ext cx="297647" cy="88983"/>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9" name="Google Shape;905;p46">
            <a:extLst>
              <a:ext uri="{FF2B5EF4-FFF2-40B4-BE49-F238E27FC236}">
                <a16:creationId xmlns:a16="http://schemas.microsoft.com/office/drawing/2014/main" id="{05C78524-DEF8-E826-382B-1C83DB852CC2}"/>
              </a:ext>
            </a:extLst>
          </p:cNvPr>
          <p:cNvSpPr/>
          <p:nvPr/>
        </p:nvSpPr>
        <p:spPr>
          <a:xfrm rot="5400000">
            <a:off x="727440" y="1118124"/>
            <a:ext cx="224490" cy="229727"/>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D274C17F-100B-BA11-C3BB-D29E13183C7A}"/>
              </a:ext>
            </a:extLst>
          </p:cNvPr>
          <p:cNvSpPr txBox="1"/>
          <p:nvPr/>
        </p:nvSpPr>
        <p:spPr>
          <a:xfrm>
            <a:off x="630836" y="2661877"/>
            <a:ext cx="1754006" cy="307777"/>
          </a:xfrm>
          <a:prstGeom prst="rect">
            <a:avLst/>
          </a:prstGeom>
          <a:noFill/>
        </p:spPr>
        <p:txBody>
          <a:bodyPr wrap="none" rtlCol="0">
            <a:spAutoFit/>
          </a:bodyPr>
          <a:lstStyle/>
          <a:p>
            <a:r>
              <a:rPr lang="en-US" b="1">
                <a:solidFill>
                  <a:schemeClr val="accent1"/>
                </a:solidFill>
                <a:latin typeface="Roboto" panose="02000000000000000000" pitchFamily="2" charset="0"/>
                <a:ea typeface="Roboto" panose="02000000000000000000" pitchFamily="2" charset="0"/>
              </a:rPr>
              <a:t>Important Features</a:t>
            </a:r>
          </a:p>
        </p:txBody>
      </p:sp>
      <p:grpSp>
        <p:nvGrpSpPr>
          <p:cNvPr id="41" name="Google Shape;1021;p46">
            <a:extLst>
              <a:ext uri="{FF2B5EF4-FFF2-40B4-BE49-F238E27FC236}">
                <a16:creationId xmlns:a16="http://schemas.microsoft.com/office/drawing/2014/main" id="{0F88DFB9-813B-7E0B-FC73-8F0EB9ED7E5B}"/>
              </a:ext>
            </a:extLst>
          </p:cNvPr>
          <p:cNvGrpSpPr/>
          <p:nvPr/>
        </p:nvGrpSpPr>
        <p:grpSpPr>
          <a:xfrm>
            <a:off x="284718" y="2666439"/>
            <a:ext cx="309022" cy="315499"/>
            <a:chOff x="3951850" y="2985350"/>
            <a:chExt cx="407950" cy="416500"/>
          </a:xfrm>
        </p:grpSpPr>
        <p:sp>
          <p:nvSpPr>
            <p:cNvPr id="42" name="Google Shape;1022;p46">
              <a:extLst>
                <a:ext uri="{FF2B5EF4-FFF2-40B4-BE49-F238E27FC236}">
                  <a16:creationId xmlns:a16="http://schemas.microsoft.com/office/drawing/2014/main" id="{EDFAED3F-E966-748F-375A-F390E9495E07}"/>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3;p46">
              <a:extLst>
                <a:ext uri="{FF2B5EF4-FFF2-40B4-BE49-F238E27FC236}">
                  <a16:creationId xmlns:a16="http://schemas.microsoft.com/office/drawing/2014/main" id="{D5D88107-6F76-56ED-07D6-564A8DA766B5}"/>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4;p46">
              <a:extLst>
                <a:ext uri="{FF2B5EF4-FFF2-40B4-BE49-F238E27FC236}">
                  <a16:creationId xmlns:a16="http://schemas.microsoft.com/office/drawing/2014/main" id="{5BE5C097-B84B-B817-9D97-451DD21545F9}"/>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5;p46">
              <a:extLst>
                <a:ext uri="{FF2B5EF4-FFF2-40B4-BE49-F238E27FC236}">
                  <a16:creationId xmlns:a16="http://schemas.microsoft.com/office/drawing/2014/main" id="{FBF31220-F2AE-43D1-5D23-737997879089}"/>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31F2D514-6159-AB5C-1115-EA0DC2C1CDDE}"/>
              </a:ext>
            </a:extLst>
          </p:cNvPr>
          <p:cNvSpPr txBox="1"/>
          <p:nvPr/>
        </p:nvSpPr>
        <p:spPr>
          <a:xfrm>
            <a:off x="137603" y="3104161"/>
            <a:ext cx="8868792" cy="1322157"/>
          </a:xfrm>
          <a:prstGeom prst="rect">
            <a:avLst/>
          </a:prstGeom>
          <a:noFill/>
        </p:spPr>
        <p:txBody>
          <a:bodyPr wrap="square" rtlCol="0" anchor="ctr">
            <a:spAutoFit/>
          </a:bodyPr>
          <a:lstStyle/>
          <a:p>
            <a:pPr marL="457200" indent="-381000">
              <a:lnSpc>
                <a:spcPct val="200000"/>
              </a:lnSpc>
              <a:buClr>
                <a:srgbClr val="3F5378"/>
              </a:buClr>
              <a:buSzPct val="100000"/>
              <a:buFont typeface="Wingdings" pitchFamily="2" charset="2"/>
              <a:buChar char="q"/>
            </a:pPr>
            <a:r>
              <a:rPr lang="en-US" b="1">
                <a:solidFill>
                  <a:schemeClr val="accent1"/>
                </a:solidFill>
                <a:latin typeface="Roboto" panose="02000000000000000000" pitchFamily="2" charset="0"/>
                <a:ea typeface="Roboto" panose="02000000000000000000" pitchFamily="2" charset="0"/>
                <a:sym typeface="Roboto Condensed Light"/>
              </a:rPr>
              <a:t>Content: </a:t>
            </a:r>
            <a:r>
              <a:rPr lang="en-US" sz="1200">
                <a:solidFill>
                  <a:schemeClr val="bg2">
                    <a:lumMod val="50000"/>
                  </a:schemeClr>
                </a:solidFill>
                <a:latin typeface="Roboto" panose="02000000000000000000" pitchFamily="2" charset="0"/>
                <a:ea typeface="Roboto" panose="02000000000000000000" pitchFamily="2" charset="0"/>
                <a:sym typeface="Roboto Condensed Light"/>
              </a:rPr>
              <a:t>the reviews of the Apps.</a:t>
            </a:r>
          </a:p>
          <a:p>
            <a:pPr marL="457200" indent="-381000">
              <a:lnSpc>
                <a:spcPct val="200000"/>
              </a:lnSpc>
              <a:buClr>
                <a:srgbClr val="3F5378"/>
              </a:buClr>
              <a:buSzPct val="100000"/>
              <a:buFont typeface="Wingdings" pitchFamily="2" charset="2"/>
              <a:buChar char="q"/>
            </a:pPr>
            <a:r>
              <a:rPr lang="en-US" b="1">
                <a:solidFill>
                  <a:schemeClr val="accent1"/>
                </a:solidFill>
                <a:latin typeface="Roboto" panose="02000000000000000000" pitchFamily="2" charset="0"/>
                <a:ea typeface="Roboto" panose="02000000000000000000" pitchFamily="2" charset="0"/>
                <a:sym typeface="Roboto Condensed Light"/>
              </a:rPr>
              <a:t>Score: </a:t>
            </a:r>
            <a:r>
              <a:rPr lang="en-US" sz="1200">
                <a:solidFill>
                  <a:schemeClr val="bg2">
                    <a:lumMod val="50000"/>
                  </a:schemeClr>
                </a:solidFill>
                <a:latin typeface="Roboto" panose="02000000000000000000" pitchFamily="2" charset="0"/>
                <a:ea typeface="Roboto" panose="02000000000000000000" pitchFamily="2" charset="0"/>
                <a:sym typeface="Roboto Condensed Light"/>
              </a:rPr>
              <a:t>the corresponding rating of the review. (Values: 1 - 5, 1 is the lowest, 5 is the highest)</a:t>
            </a:r>
          </a:p>
          <a:p>
            <a:pPr marL="457200" indent="-381000">
              <a:lnSpc>
                <a:spcPct val="200000"/>
              </a:lnSpc>
              <a:buClr>
                <a:srgbClr val="3F5378"/>
              </a:buClr>
              <a:buSzPct val="100000"/>
              <a:buFont typeface="Wingdings" pitchFamily="2" charset="2"/>
              <a:buChar char="q"/>
            </a:pPr>
            <a:r>
              <a:rPr lang="en-US" b="1">
                <a:solidFill>
                  <a:schemeClr val="accent1"/>
                </a:solidFill>
                <a:latin typeface="Roboto" panose="02000000000000000000" pitchFamily="2" charset="0"/>
                <a:ea typeface="Roboto" panose="02000000000000000000" pitchFamily="2" charset="0"/>
              </a:rPr>
              <a:t>Category: </a:t>
            </a:r>
            <a:r>
              <a:rPr lang="en-US" sz="1200">
                <a:latin typeface="Roboto" panose="02000000000000000000" pitchFamily="2" charset="0"/>
                <a:ea typeface="Roboto" panose="02000000000000000000" pitchFamily="2" charset="0"/>
              </a:rPr>
              <a:t>Apps belonging to the categories. (Values: browsers, </a:t>
            </a:r>
            <a:r>
              <a:rPr lang="en-US" sz="1200" err="1">
                <a:latin typeface="Roboto" panose="02000000000000000000" pitchFamily="2" charset="0"/>
                <a:ea typeface="Roboto" panose="02000000000000000000" pitchFamily="2" charset="0"/>
              </a:rPr>
              <a:t>videoplayer</a:t>
            </a:r>
            <a:r>
              <a:rPr lang="en-US" sz="1200">
                <a:latin typeface="Roboto" panose="02000000000000000000" pitchFamily="2" charset="0"/>
                <a:ea typeface="Roboto" panose="02000000000000000000" pitchFamily="2" charset="0"/>
              </a:rPr>
              <a:t>, </a:t>
            </a:r>
            <a:r>
              <a:rPr lang="en-US" sz="1200" err="1">
                <a:latin typeface="Roboto" panose="02000000000000000000" pitchFamily="2" charset="0"/>
                <a:ea typeface="Roboto" panose="02000000000000000000" pitchFamily="2" charset="0"/>
              </a:rPr>
              <a:t>filemanager</a:t>
            </a:r>
            <a:r>
              <a:rPr lang="en-US" sz="1200">
                <a:latin typeface="Roboto" panose="02000000000000000000" pitchFamily="2" charset="0"/>
                <a:ea typeface="Roboto" panose="02000000000000000000" pitchFamily="2" charset="0"/>
              </a:rPr>
              <a:t>, payment, and communication)</a:t>
            </a: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38262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C9E7F-8A51-24B2-5853-A76152E8591A}"/>
              </a:ext>
            </a:extLst>
          </p:cNvPr>
          <p:cNvSpPr>
            <a:spLocks noGrp="1"/>
          </p:cNvSpPr>
          <p:nvPr>
            <p:ph type="title"/>
          </p:nvPr>
        </p:nvSpPr>
        <p:spPr/>
        <p:txBody>
          <a:bodyPr/>
          <a:lstStyle/>
          <a:p>
            <a:r>
              <a:rPr lang="en-US"/>
              <a:t>Overview – Dataset Review</a:t>
            </a:r>
          </a:p>
        </p:txBody>
      </p:sp>
      <p:sp>
        <p:nvSpPr>
          <p:cNvPr id="3" name="Slide Number Placeholder 2">
            <a:extLst>
              <a:ext uri="{FF2B5EF4-FFF2-40B4-BE49-F238E27FC236}">
                <a16:creationId xmlns:a16="http://schemas.microsoft.com/office/drawing/2014/main" id="{09A83D3B-5579-C7E2-47C1-76B7FA135C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grpSp>
        <p:nvGrpSpPr>
          <p:cNvPr id="4" name="Google Shape;194;p12">
            <a:extLst>
              <a:ext uri="{FF2B5EF4-FFF2-40B4-BE49-F238E27FC236}">
                <a16:creationId xmlns:a16="http://schemas.microsoft.com/office/drawing/2014/main" id="{BA926F78-A580-B414-171C-7C7F28BAAC9F}"/>
              </a:ext>
            </a:extLst>
          </p:cNvPr>
          <p:cNvGrpSpPr/>
          <p:nvPr/>
        </p:nvGrpSpPr>
        <p:grpSpPr>
          <a:xfrm>
            <a:off x="284718" y="296541"/>
            <a:ext cx="309041" cy="403123"/>
            <a:chOff x="590250" y="244200"/>
            <a:chExt cx="407975" cy="532175"/>
          </a:xfrm>
        </p:grpSpPr>
        <p:sp>
          <p:nvSpPr>
            <p:cNvPr id="5" name="Google Shape;195;p12">
              <a:extLst>
                <a:ext uri="{FF2B5EF4-FFF2-40B4-BE49-F238E27FC236}">
                  <a16:creationId xmlns:a16="http://schemas.microsoft.com/office/drawing/2014/main" id="{07C467C1-B477-8642-230D-F71FE5AD2A48}"/>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6;p12">
              <a:extLst>
                <a:ext uri="{FF2B5EF4-FFF2-40B4-BE49-F238E27FC236}">
                  <a16:creationId xmlns:a16="http://schemas.microsoft.com/office/drawing/2014/main" id="{1746C5A7-32C2-45C9-D844-D1D6B5AFB4DD}"/>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7;p12">
              <a:extLst>
                <a:ext uri="{FF2B5EF4-FFF2-40B4-BE49-F238E27FC236}">
                  <a16:creationId xmlns:a16="http://schemas.microsoft.com/office/drawing/2014/main" id="{84BB9E9C-1D5D-1537-48DD-62030F5E71FD}"/>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8;p12">
              <a:extLst>
                <a:ext uri="{FF2B5EF4-FFF2-40B4-BE49-F238E27FC236}">
                  <a16:creationId xmlns:a16="http://schemas.microsoft.com/office/drawing/2014/main" id="{BAE1E2AB-44A1-C785-3CBB-8315287C04FE}"/>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p12">
              <a:extLst>
                <a:ext uri="{FF2B5EF4-FFF2-40B4-BE49-F238E27FC236}">
                  <a16:creationId xmlns:a16="http://schemas.microsoft.com/office/drawing/2014/main" id="{29B36019-AF43-D271-4B66-CC2EADCDBBD9}"/>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0;p12">
              <a:extLst>
                <a:ext uri="{FF2B5EF4-FFF2-40B4-BE49-F238E27FC236}">
                  <a16:creationId xmlns:a16="http://schemas.microsoft.com/office/drawing/2014/main" id="{B259975A-663B-453A-0EE9-AB7C50242800}"/>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1;p12">
              <a:extLst>
                <a:ext uri="{FF2B5EF4-FFF2-40B4-BE49-F238E27FC236}">
                  <a16:creationId xmlns:a16="http://schemas.microsoft.com/office/drawing/2014/main" id="{9B025932-D23B-8DBF-5ED7-972A0C9E806F}"/>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2;p12">
              <a:extLst>
                <a:ext uri="{FF2B5EF4-FFF2-40B4-BE49-F238E27FC236}">
                  <a16:creationId xmlns:a16="http://schemas.microsoft.com/office/drawing/2014/main" id="{2FFD4044-5B77-6FDD-7B7E-A1C60095030E}"/>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p12">
              <a:extLst>
                <a:ext uri="{FF2B5EF4-FFF2-40B4-BE49-F238E27FC236}">
                  <a16:creationId xmlns:a16="http://schemas.microsoft.com/office/drawing/2014/main" id="{6F157C65-B56B-0C25-AC95-79172E978AE5}"/>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4;p12">
              <a:extLst>
                <a:ext uri="{FF2B5EF4-FFF2-40B4-BE49-F238E27FC236}">
                  <a16:creationId xmlns:a16="http://schemas.microsoft.com/office/drawing/2014/main" id="{4243613C-7ADB-21CF-5865-D5FF8B52C896}"/>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5;p12">
              <a:extLst>
                <a:ext uri="{FF2B5EF4-FFF2-40B4-BE49-F238E27FC236}">
                  <a16:creationId xmlns:a16="http://schemas.microsoft.com/office/drawing/2014/main" id="{F5E86549-6220-A522-AF7C-4D7E349CDEA6}"/>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6;p12">
              <a:extLst>
                <a:ext uri="{FF2B5EF4-FFF2-40B4-BE49-F238E27FC236}">
                  <a16:creationId xmlns:a16="http://schemas.microsoft.com/office/drawing/2014/main" id="{B337241A-5495-38B1-08F9-A9013A3F083D}"/>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7;p12">
              <a:extLst>
                <a:ext uri="{FF2B5EF4-FFF2-40B4-BE49-F238E27FC236}">
                  <a16:creationId xmlns:a16="http://schemas.microsoft.com/office/drawing/2014/main" id="{04871D76-AAEB-751E-1791-F07E3E645695}"/>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8;p12">
              <a:extLst>
                <a:ext uri="{FF2B5EF4-FFF2-40B4-BE49-F238E27FC236}">
                  <a16:creationId xmlns:a16="http://schemas.microsoft.com/office/drawing/2014/main" id="{E4517F53-FFD8-35C4-A890-53B62366894E}"/>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9" name="Chart 18">
            <a:extLst>
              <a:ext uri="{FF2B5EF4-FFF2-40B4-BE49-F238E27FC236}">
                <a16:creationId xmlns:a16="http://schemas.microsoft.com/office/drawing/2014/main" id="{77378C9B-7554-7969-203B-75331567E194}"/>
              </a:ext>
            </a:extLst>
          </p:cNvPr>
          <p:cNvGraphicFramePr/>
          <p:nvPr>
            <p:extLst>
              <p:ext uri="{D42A27DB-BD31-4B8C-83A1-F6EECF244321}">
                <p14:modId xmlns:p14="http://schemas.microsoft.com/office/powerpoint/2010/main" val="3165025631"/>
              </p:ext>
            </p:extLst>
          </p:nvPr>
        </p:nvGraphicFramePr>
        <p:xfrm>
          <a:off x="418481" y="1482570"/>
          <a:ext cx="3123709" cy="31539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a:extLst>
              <a:ext uri="{FF2B5EF4-FFF2-40B4-BE49-F238E27FC236}">
                <a16:creationId xmlns:a16="http://schemas.microsoft.com/office/drawing/2014/main" id="{07ED9384-7A55-4323-6117-F56FFFCFB326}"/>
              </a:ext>
            </a:extLst>
          </p:cNvPr>
          <p:cNvGraphicFramePr/>
          <p:nvPr>
            <p:extLst>
              <p:ext uri="{D42A27DB-BD31-4B8C-83A1-F6EECF244321}">
                <p14:modId xmlns:p14="http://schemas.microsoft.com/office/powerpoint/2010/main" val="3479640191"/>
              </p:ext>
            </p:extLst>
          </p:nvPr>
        </p:nvGraphicFramePr>
        <p:xfrm>
          <a:off x="3950564" y="1482570"/>
          <a:ext cx="4776188" cy="3153930"/>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2A02FA11-78DE-7200-CF32-1A2C530A4FCC}"/>
              </a:ext>
            </a:extLst>
          </p:cNvPr>
          <p:cNvSpPr txBox="1"/>
          <p:nvPr/>
        </p:nvSpPr>
        <p:spPr>
          <a:xfrm>
            <a:off x="221940" y="938857"/>
            <a:ext cx="8433787" cy="307777"/>
          </a:xfrm>
          <a:prstGeom prst="rect">
            <a:avLst/>
          </a:prstGeom>
          <a:noFill/>
        </p:spPr>
        <p:txBody>
          <a:bodyPr wrap="square" rtlCol="0">
            <a:spAutoFit/>
          </a:bodyPr>
          <a:lstStyle/>
          <a:p>
            <a:r>
              <a:rPr lang="en-US" b="1">
                <a:solidFill>
                  <a:schemeClr val="accent1"/>
                </a:solidFill>
                <a:latin typeface="Roboto" panose="02000000000000000000" pitchFamily="2" charset="0"/>
                <a:ea typeface="Roboto" panose="02000000000000000000" pitchFamily="2" charset="0"/>
              </a:rPr>
              <a:t>The distributions of categories are similar, hence we can analyze each category respectively; </a:t>
            </a:r>
          </a:p>
        </p:txBody>
      </p:sp>
    </p:spTree>
    <p:extLst>
      <p:ext uri="{BB962C8B-B14F-4D97-AF65-F5344CB8AC3E}">
        <p14:creationId xmlns:p14="http://schemas.microsoft.com/office/powerpoint/2010/main" val="10590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225552"/>
            <a:ext cx="5258400" cy="52705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Overview – Preprocessing</a:t>
            </a:r>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19" name="Google Shape;194;p12">
            <a:extLst>
              <a:ext uri="{FF2B5EF4-FFF2-40B4-BE49-F238E27FC236}">
                <a16:creationId xmlns:a16="http://schemas.microsoft.com/office/drawing/2014/main" id="{262FE287-5365-9EE0-7992-544BF6E8D7B0}"/>
              </a:ext>
            </a:extLst>
          </p:cNvPr>
          <p:cNvGrpSpPr/>
          <p:nvPr/>
        </p:nvGrpSpPr>
        <p:grpSpPr>
          <a:xfrm>
            <a:off x="284718" y="296541"/>
            <a:ext cx="309041" cy="403123"/>
            <a:chOff x="590250" y="244200"/>
            <a:chExt cx="407975" cy="532175"/>
          </a:xfrm>
        </p:grpSpPr>
        <p:sp>
          <p:nvSpPr>
            <p:cNvPr id="20" name="Google Shape;195;p12">
              <a:extLst>
                <a:ext uri="{FF2B5EF4-FFF2-40B4-BE49-F238E27FC236}">
                  <a16:creationId xmlns:a16="http://schemas.microsoft.com/office/drawing/2014/main" id="{3A076450-3B49-9667-D1DA-7928BE3125A6}"/>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6;p12">
              <a:extLst>
                <a:ext uri="{FF2B5EF4-FFF2-40B4-BE49-F238E27FC236}">
                  <a16:creationId xmlns:a16="http://schemas.microsoft.com/office/drawing/2014/main" id="{F5199B3B-521B-D34F-B49F-C2546749B4E2}"/>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7;p12">
              <a:extLst>
                <a:ext uri="{FF2B5EF4-FFF2-40B4-BE49-F238E27FC236}">
                  <a16:creationId xmlns:a16="http://schemas.microsoft.com/office/drawing/2014/main" id="{E7EE2D51-113C-EED1-EE14-E37B142D7D29}"/>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8;p12">
              <a:extLst>
                <a:ext uri="{FF2B5EF4-FFF2-40B4-BE49-F238E27FC236}">
                  <a16:creationId xmlns:a16="http://schemas.microsoft.com/office/drawing/2014/main" id="{8BB84055-F4F4-572E-FED1-543E7CAC033A}"/>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9;p12">
              <a:extLst>
                <a:ext uri="{FF2B5EF4-FFF2-40B4-BE49-F238E27FC236}">
                  <a16:creationId xmlns:a16="http://schemas.microsoft.com/office/drawing/2014/main" id="{994F7711-B06A-5531-D5BA-AD5DF3C80181}"/>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0;p12">
              <a:extLst>
                <a:ext uri="{FF2B5EF4-FFF2-40B4-BE49-F238E27FC236}">
                  <a16:creationId xmlns:a16="http://schemas.microsoft.com/office/drawing/2014/main" id="{A8655052-4C25-49CD-7FF2-20C125735D03}"/>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1;p12">
              <a:extLst>
                <a:ext uri="{FF2B5EF4-FFF2-40B4-BE49-F238E27FC236}">
                  <a16:creationId xmlns:a16="http://schemas.microsoft.com/office/drawing/2014/main" id="{FF27A28F-25C2-82D8-2A07-1984F334CD03}"/>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2;p12">
              <a:extLst>
                <a:ext uri="{FF2B5EF4-FFF2-40B4-BE49-F238E27FC236}">
                  <a16:creationId xmlns:a16="http://schemas.microsoft.com/office/drawing/2014/main" id="{5BC70D4C-EA60-B013-4144-F1AFB070094E}"/>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p12">
              <a:extLst>
                <a:ext uri="{FF2B5EF4-FFF2-40B4-BE49-F238E27FC236}">
                  <a16:creationId xmlns:a16="http://schemas.microsoft.com/office/drawing/2014/main" id="{5591DD62-CD0C-7E8D-E8BA-81B8A4D6642A}"/>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4;p12">
              <a:extLst>
                <a:ext uri="{FF2B5EF4-FFF2-40B4-BE49-F238E27FC236}">
                  <a16:creationId xmlns:a16="http://schemas.microsoft.com/office/drawing/2014/main" id="{137F38A4-96B5-1511-F9FA-B34A5BB7AC4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5;p12">
              <a:extLst>
                <a:ext uri="{FF2B5EF4-FFF2-40B4-BE49-F238E27FC236}">
                  <a16:creationId xmlns:a16="http://schemas.microsoft.com/office/drawing/2014/main" id="{1523FF08-DD30-513B-890D-F243BF0E04D4}"/>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6;p12">
              <a:extLst>
                <a:ext uri="{FF2B5EF4-FFF2-40B4-BE49-F238E27FC236}">
                  <a16:creationId xmlns:a16="http://schemas.microsoft.com/office/drawing/2014/main" id="{10DFE8BC-8FE3-FE5E-D7A9-60A7EED3896A}"/>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7;p12">
              <a:extLst>
                <a:ext uri="{FF2B5EF4-FFF2-40B4-BE49-F238E27FC236}">
                  <a16:creationId xmlns:a16="http://schemas.microsoft.com/office/drawing/2014/main" id="{6FAC574A-7E2A-8273-79AE-B164FA51E756}"/>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8;p12">
              <a:extLst>
                <a:ext uri="{FF2B5EF4-FFF2-40B4-BE49-F238E27FC236}">
                  <a16:creationId xmlns:a16="http://schemas.microsoft.com/office/drawing/2014/main" id="{9EBA758C-6126-5C24-0C99-F138074451CF}"/>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495;p47">
            <a:extLst>
              <a:ext uri="{FF2B5EF4-FFF2-40B4-BE49-F238E27FC236}">
                <a16:creationId xmlns:a16="http://schemas.microsoft.com/office/drawing/2014/main" id="{031EB6BE-DE58-D410-9378-855F1F4C2BC0}"/>
              </a:ext>
            </a:extLst>
          </p:cNvPr>
          <p:cNvGrpSpPr/>
          <p:nvPr/>
        </p:nvGrpSpPr>
        <p:grpSpPr>
          <a:xfrm>
            <a:off x="284718" y="1690847"/>
            <a:ext cx="3540111" cy="2396971"/>
            <a:chOff x="2704878" y="4454697"/>
            <a:chExt cx="720000" cy="658890"/>
          </a:xfrm>
        </p:grpSpPr>
        <p:sp>
          <p:nvSpPr>
            <p:cNvPr id="35" name="Google Shape;1496;p47">
              <a:extLst>
                <a:ext uri="{FF2B5EF4-FFF2-40B4-BE49-F238E27FC236}">
                  <a16:creationId xmlns:a16="http://schemas.microsoft.com/office/drawing/2014/main" id="{DC65F7A6-F634-C25B-DB24-046DF2905BA1}"/>
                </a:ext>
              </a:extLst>
            </p:cNvPr>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Calibri"/>
                <a:buNone/>
              </a:pPr>
              <a:endParaRPr b="1" i="0" u="none" strike="noStrike" cap="none">
                <a:solidFill>
                  <a:schemeClr val="dk1"/>
                </a:solidFill>
                <a:latin typeface="Roboto" panose="02000000000000000000" pitchFamily="2" charset="0"/>
                <a:ea typeface="Roboto" panose="02000000000000000000" pitchFamily="2" charset="0"/>
                <a:cs typeface="Calibri"/>
                <a:sym typeface="Calibri"/>
              </a:endParaRPr>
            </a:p>
          </p:txBody>
        </p:sp>
        <p:sp>
          <p:nvSpPr>
            <p:cNvPr id="36" name="Google Shape;1497;p47">
              <a:extLst>
                <a:ext uri="{FF2B5EF4-FFF2-40B4-BE49-F238E27FC236}">
                  <a16:creationId xmlns:a16="http://schemas.microsoft.com/office/drawing/2014/main" id="{1492D813-3ABA-D8E5-8359-AEF25DDCEC1D}"/>
                </a:ext>
              </a:extLst>
            </p:cNvPr>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ctr" anchorCtr="0">
              <a:noAutofit/>
            </a:bodyPr>
            <a:lstStyle/>
            <a:p>
              <a:pPr lvl="0" algn="ctr">
                <a:buClr>
                  <a:schemeClr val="dk1"/>
                </a:buClr>
                <a:buSzPts val="1400"/>
              </a:pPr>
              <a:r>
                <a:rPr lang="en-US" sz="1200" b="1">
                  <a:solidFill>
                    <a:schemeClr val="dk1"/>
                  </a:solidFill>
                  <a:latin typeface="Roboto" panose="02000000000000000000" pitchFamily="2" charset="0"/>
                  <a:ea typeface="Roboto" panose="02000000000000000000" pitchFamily="2" charset="0"/>
                  <a:cs typeface="Calibri"/>
                  <a:sym typeface="Calibri"/>
                </a:rPr>
                <a:t>Lemmatization</a:t>
              </a:r>
            </a:p>
          </p:txBody>
        </p:sp>
        <p:sp>
          <p:nvSpPr>
            <p:cNvPr id="37" name="Google Shape;1498;p47">
              <a:extLst>
                <a:ext uri="{FF2B5EF4-FFF2-40B4-BE49-F238E27FC236}">
                  <a16:creationId xmlns:a16="http://schemas.microsoft.com/office/drawing/2014/main" id="{FEA1665A-9ED5-5539-3E58-8D0EB33A2132}"/>
                </a:ext>
              </a:extLst>
            </p:cNvPr>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ctr" anchorCtr="0">
              <a:noAutofit/>
            </a:bodyPr>
            <a:lstStyle/>
            <a:p>
              <a:pPr algn="ctr">
                <a:buClr>
                  <a:schemeClr val="dk1"/>
                </a:buClr>
                <a:buSzPts val="1400"/>
              </a:pPr>
              <a:r>
                <a:rPr lang="en-US" sz="1200" b="1" err="1">
                  <a:solidFill>
                    <a:schemeClr val="bg1"/>
                  </a:solidFill>
                  <a:latin typeface="Roboto" panose="02000000000000000000" pitchFamily="2" charset="0"/>
                  <a:ea typeface="Roboto" panose="02000000000000000000" pitchFamily="2" charset="0"/>
                  <a:cs typeface="Calibri"/>
                  <a:sym typeface="Calibri"/>
                </a:rPr>
                <a:t>Stopword</a:t>
              </a:r>
              <a:r>
                <a:rPr lang="en-US" sz="1200" b="1">
                  <a:solidFill>
                    <a:schemeClr val="bg1"/>
                  </a:solidFill>
                  <a:latin typeface="Roboto" panose="02000000000000000000" pitchFamily="2" charset="0"/>
                  <a:ea typeface="Roboto" panose="02000000000000000000" pitchFamily="2" charset="0"/>
                  <a:cs typeface="Calibri"/>
                  <a:sym typeface="Calibri"/>
                </a:rPr>
                <a:t> List</a:t>
              </a:r>
            </a:p>
          </p:txBody>
        </p:sp>
        <p:sp>
          <p:nvSpPr>
            <p:cNvPr id="38" name="Google Shape;1499;p47">
              <a:extLst>
                <a:ext uri="{FF2B5EF4-FFF2-40B4-BE49-F238E27FC236}">
                  <a16:creationId xmlns:a16="http://schemas.microsoft.com/office/drawing/2014/main" id="{109DFE53-1D53-701E-FE70-C838C198BD87}"/>
                </a:ext>
              </a:extLst>
            </p:cNvPr>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ctr" anchorCtr="0">
              <a:noAutofit/>
            </a:bodyPr>
            <a:lstStyle/>
            <a:p>
              <a:pPr algn="ctr">
                <a:buClr>
                  <a:schemeClr val="dk1"/>
                </a:buClr>
                <a:buSzPts val="1400"/>
              </a:pPr>
              <a:r>
                <a:rPr lang="en-US" sz="1200" b="1">
                  <a:solidFill>
                    <a:schemeClr val="dk1"/>
                  </a:solidFill>
                  <a:latin typeface="Roboto" panose="02000000000000000000" pitchFamily="2" charset="0"/>
                  <a:ea typeface="Roboto" panose="02000000000000000000" pitchFamily="2" charset="0"/>
                  <a:cs typeface="Calibri"/>
                  <a:sym typeface="Calibri"/>
                </a:rPr>
                <a:t>Regex</a:t>
              </a:r>
            </a:p>
          </p:txBody>
        </p:sp>
        <p:sp>
          <p:nvSpPr>
            <p:cNvPr id="39" name="Google Shape;1500;p47">
              <a:extLst>
                <a:ext uri="{FF2B5EF4-FFF2-40B4-BE49-F238E27FC236}">
                  <a16:creationId xmlns:a16="http://schemas.microsoft.com/office/drawing/2014/main" id="{5BF96063-1A51-7B81-E160-AC93373755EE}"/>
                </a:ext>
              </a:extLst>
            </p:cNvPr>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a:solidFill>
                    <a:schemeClr val="bg1"/>
                  </a:solidFill>
                  <a:latin typeface="Roboto" panose="02000000000000000000" pitchFamily="2" charset="0"/>
                  <a:ea typeface="Roboto" panose="02000000000000000000" pitchFamily="2" charset="0"/>
                  <a:cs typeface="Calibri"/>
                  <a:sym typeface="Calibri"/>
                </a:rPr>
                <a:t>Drop Duplicates &amp; Drop NAN</a:t>
              </a:r>
              <a:endParaRPr sz="1200" b="1" i="0" u="none" strike="noStrike" cap="none">
                <a:solidFill>
                  <a:schemeClr val="bg1"/>
                </a:solidFill>
                <a:latin typeface="Roboto" panose="02000000000000000000" pitchFamily="2" charset="0"/>
                <a:ea typeface="Roboto" panose="02000000000000000000" pitchFamily="2" charset="0"/>
                <a:cs typeface="Calibri"/>
                <a:sym typeface="Calibri"/>
              </a:endParaRPr>
            </a:p>
          </p:txBody>
        </p:sp>
        <p:sp>
          <p:nvSpPr>
            <p:cNvPr id="40" name="Google Shape;1501;p47">
              <a:extLst>
                <a:ext uri="{FF2B5EF4-FFF2-40B4-BE49-F238E27FC236}">
                  <a16:creationId xmlns:a16="http://schemas.microsoft.com/office/drawing/2014/main" id="{56C3F457-A0AF-EB2A-ED36-41B1E369DA0F}"/>
                </a:ext>
              </a:extLst>
            </p:cNvPr>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a:solidFill>
                    <a:schemeClr val="bg1"/>
                  </a:solidFill>
                  <a:latin typeface="Roboto" panose="02000000000000000000" pitchFamily="2" charset="0"/>
                  <a:ea typeface="Roboto" panose="02000000000000000000" pitchFamily="2" charset="0"/>
                  <a:cs typeface="Calibri"/>
                  <a:sym typeface="Calibri"/>
                </a:rPr>
                <a:t>Replace Emoji, URL, etc.</a:t>
              </a:r>
              <a:endParaRPr sz="1200" b="1" i="0" u="none" strike="noStrike" cap="none">
                <a:solidFill>
                  <a:schemeClr val="bg1"/>
                </a:solidFill>
                <a:latin typeface="Roboto" panose="02000000000000000000" pitchFamily="2" charset="0"/>
                <a:ea typeface="Roboto" panose="02000000000000000000" pitchFamily="2" charset="0"/>
                <a:cs typeface="Calibri"/>
                <a:sym typeface="Calibri"/>
              </a:endParaRPr>
            </a:p>
          </p:txBody>
        </p:sp>
      </p:grpSp>
      <p:sp>
        <p:nvSpPr>
          <p:cNvPr id="4" name="Parallelogram 3">
            <a:extLst>
              <a:ext uri="{FF2B5EF4-FFF2-40B4-BE49-F238E27FC236}">
                <a16:creationId xmlns:a16="http://schemas.microsoft.com/office/drawing/2014/main" id="{9152B54F-CD6A-ED17-FE97-F0B8FF383BAB}"/>
              </a:ext>
            </a:extLst>
          </p:cNvPr>
          <p:cNvSpPr/>
          <p:nvPr/>
        </p:nvSpPr>
        <p:spPr>
          <a:xfrm>
            <a:off x="1279479" y="1064002"/>
            <a:ext cx="1669002" cy="44481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Roboto" panose="02000000000000000000" pitchFamily="2" charset="0"/>
                <a:ea typeface="Roboto" panose="02000000000000000000" pitchFamily="2" charset="0"/>
              </a:rPr>
              <a:t>Original Dataset</a:t>
            </a:r>
          </a:p>
        </p:txBody>
      </p:sp>
      <p:sp>
        <p:nvSpPr>
          <p:cNvPr id="42" name="Parallelogram 41">
            <a:extLst>
              <a:ext uri="{FF2B5EF4-FFF2-40B4-BE49-F238E27FC236}">
                <a16:creationId xmlns:a16="http://schemas.microsoft.com/office/drawing/2014/main" id="{FE639F79-17EC-FC5D-8B2E-E148488E36C4}"/>
              </a:ext>
            </a:extLst>
          </p:cNvPr>
          <p:cNvSpPr/>
          <p:nvPr/>
        </p:nvSpPr>
        <p:spPr>
          <a:xfrm>
            <a:off x="1193888" y="4473138"/>
            <a:ext cx="1840184" cy="444810"/>
          </a:xfrm>
          <a:prstGeom prst="parallelogram">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Roboto" panose="02000000000000000000" pitchFamily="2" charset="0"/>
                <a:ea typeface="Roboto" panose="02000000000000000000" pitchFamily="2" charset="0"/>
              </a:rPr>
              <a:t>Prepared Dataset</a:t>
            </a:r>
          </a:p>
        </p:txBody>
      </p:sp>
      <p:sp>
        <p:nvSpPr>
          <p:cNvPr id="5" name="Down Arrow 4">
            <a:extLst>
              <a:ext uri="{FF2B5EF4-FFF2-40B4-BE49-F238E27FC236}">
                <a16:creationId xmlns:a16="http://schemas.microsoft.com/office/drawing/2014/main" id="{6D71AC1E-A649-D596-AC31-24C39C9D2697}"/>
              </a:ext>
            </a:extLst>
          </p:cNvPr>
          <p:cNvSpPr/>
          <p:nvPr/>
        </p:nvSpPr>
        <p:spPr>
          <a:xfrm>
            <a:off x="1967499" y="1542329"/>
            <a:ext cx="292963" cy="362013"/>
          </a:xfrm>
          <a:prstGeom prst="downArrow">
            <a:avLst/>
          </a:prstGeom>
          <a:ln>
            <a:noFill/>
          </a:ln>
          <a:effectLst>
            <a:outerShdw blurRad="50800" dist="25400" dir="16200000" rotWithShape="0">
              <a:schemeClr val="accent1">
                <a:alpha val="3267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a:extLst>
              <a:ext uri="{FF2B5EF4-FFF2-40B4-BE49-F238E27FC236}">
                <a16:creationId xmlns:a16="http://schemas.microsoft.com/office/drawing/2014/main" id="{CA2004B1-FBD0-49E4-6DB0-0D7D32E0925C}"/>
              </a:ext>
            </a:extLst>
          </p:cNvPr>
          <p:cNvSpPr/>
          <p:nvPr/>
        </p:nvSpPr>
        <p:spPr>
          <a:xfrm>
            <a:off x="1967499" y="4197584"/>
            <a:ext cx="292963" cy="362013"/>
          </a:xfrm>
          <a:prstGeom prst="downArrow">
            <a:avLst/>
          </a:prstGeom>
          <a:ln>
            <a:noFill/>
          </a:ln>
          <a:effectLst>
            <a:outerShdw blurRad="50800" dist="25400" dir="16200000" rotWithShape="0">
              <a:schemeClr val="accent1">
                <a:alpha val="3267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a:extLst>
              <a:ext uri="{FF2B5EF4-FFF2-40B4-BE49-F238E27FC236}">
                <a16:creationId xmlns:a16="http://schemas.microsoft.com/office/drawing/2014/main" id="{CB832E78-C22D-B8F5-84A7-E929CD6C7AB7}"/>
              </a:ext>
            </a:extLst>
          </p:cNvPr>
          <p:cNvSpPr/>
          <p:nvPr/>
        </p:nvSpPr>
        <p:spPr>
          <a:xfrm rot="16200000">
            <a:off x="3917146" y="2411531"/>
            <a:ext cx="292963" cy="362013"/>
          </a:xfrm>
          <a:prstGeom prst="downArrow">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CF51374-32A1-C1DC-9B5A-D2943C7FA147}"/>
              </a:ext>
            </a:extLst>
          </p:cNvPr>
          <p:cNvGrpSpPr/>
          <p:nvPr/>
        </p:nvGrpSpPr>
        <p:grpSpPr>
          <a:xfrm>
            <a:off x="4927750" y="1690875"/>
            <a:ext cx="2272932" cy="2396969"/>
            <a:chOff x="5752753" y="1529760"/>
            <a:chExt cx="879188" cy="3388182"/>
          </a:xfrm>
        </p:grpSpPr>
        <p:sp>
          <p:nvSpPr>
            <p:cNvPr id="49" name="Google Shape;1573;p47">
              <a:extLst>
                <a:ext uri="{FF2B5EF4-FFF2-40B4-BE49-F238E27FC236}">
                  <a16:creationId xmlns:a16="http://schemas.microsoft.com/office/drawing/2014/main" id="{A28BBD15-5CCB-8A59-9F2D-3860D2FB75F0}"/>
                </a:ext>
              </a:extLst>
            </p:cNvPr>
            <p:cNvSpPr/>
            <p:nvPr/>
          </p:nvSpPr>
          <p:spPr>
            <a:xfrm>
              <a:off x="5753051" y="4828853"/>
              <a:ext cx="878592" cy="89089"/>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0" name="Google Shape;1574;p47">
              <a:extLst>
                <a:ext uri="{FF2B5EF4-FFF2-40B4-BE49-F238E27FC236}">
                  <a16:creationId xmlns:a16="http://schemas.microsoft.com/office/drawing/2014/main" id="{3D80B84C-CA56-CA76-CBF6-46D29E64501B}"/>
                </a:ext>
              </a:extLst>
            </p:cNvPr>
            <p:cNvSpPr/>
            <p:nvPr/>
          </p:nvSpPr>
          <p:spPr>
            <a:xfrm>
              <a:off x="5753051" y="1529760"/>
              <a:ext cx="878592" cy="188387"/>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51" name="Google Shape;1575;p47">
              <a:extLst>
                <a:ext uri="{FF2B5EF4-FFF2-40B4-BE49-F238E27FC236}">
                  <a16:creationId xmlns:a16="http://schemas.microsoft.com/office/drawing/2014/main" id="{D66E3108-6598-A5C1-21CE-18DC9A679C49}"/>
                </a:ext>
              </a:extLst>
            </p:cNvPr>
            <p:cNvSpPr txBox="1"/>
            <p:nvPr/>
          </p:nvSpPr>
          <p:spPr>
            <a:xfrm>
              <a:off x="5752753" y="2354632"/>
              <a:ext cx="878890" cy="590818"/>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dirty="0">
                  <a:solidFill>
                    <a:schemeClr val="bg1"/>
                  </a:solidFill>
                  <a:latin typeface="Roboto" panose="02000000000000000000" pitchFamily="2" charset="0"/>
                  <a:ea typeface="Roboto" panose="02000000000000000000" pitchFamily="2" charset="0"/>
                  <a:cs typeface="Calibri"/>
                  <a:sym typeface="Calibri"/>
                </a:rPr>
                <a:t>Use </a:t>
              </a:r>
              <a:r>
                <a:rPr lang="en-US" sz="1200" b="1" i="0" u="none" dirty="0" err="1">
                  <a:solidFill>
                    <a:schemeClr val="bg1"/>
                  </a:solidFill>
                  <a:latin typeface="Roboto" panose="02000000000000000000" pitchFamily="2" charset="0"/>
                  <a:ea typeface="Roboto" panose="02000000000000000000" pitchFamily="2" charset="0"/>
                  <a:cs typeface="Calibri"/>
                  <a:sym typeface="Calibri"/>
                </a:rPr>
                <a:t>Textacy</a:t>
              </a:r>
              <a:endParaRPr sz="1200" b="1" i="0" u="none" dirty="0">
                <a:solidFill>
                  <a:schemeClr val="bg1"/>
                </a:solidFill>
                <a:latin typeface="Roboto" panose="02000000000000000000" pitchFamily="2" charset="0"/>
                <a:ea typeface="Roboto" panose="02000000000000000000" pitchFamily="2" charset="0"/>
                <a:cs typeface="Calibri"/>
                <a:sym typeface="Calibri"/>
              </a:endParaRPr>
            </a:p>
          </p:txBody>
        </p:sp>
        <p:sp>
          <p:nvSpPr>
            <p:cNvPr id="52" name="Google Shape;1576;p47">
              <a:extLst>
                <a:ext uri="{FF2B5EF4-FFF2-40B4-BE49-F238E27FC236}">
                  <a16:creationId xmlns:a16="http://schemas.microsoft.com/office/drawing/2014/main" id="{060906D9-73CE-D3CA-D53E-B608E67DD862}"/>
                </a:ext>
              </a:extLst>
            </p:cNvPr>
            <p:cNvSpPr txBox="1"/>
            <p:nvPr/>
          </p:nvSpPr>
          <p:spPr>
            <a:xfrm>
              <a:off x="5753051" y="1736884"/>
              <a:ext cx="878890" cy="590818"/>
            </a:xfrm>
            <a:prstGeom prst="rect">
              <a:avLst/>
            </a:prstGeom>
            <a:solidFill>
              <a:schemeClr val="accent1"/>
            </a:solidFill>
            <a:ln>
              <a:noFill/>
            </a:ln>
          </p:spPr>
          <p:txBody>
            <a:bodyPr spcFirstLastPara="1" wrap="square" lIns="68575" tIns="34275" rIns="68575" bIns="34275" anchor="ctr" anchorCtr="0">
              <a:noAutofit/>
            </a:bodyPr>
            <a:lstStyle/>
            <a:p>
              <a:pPr algn="ctr">
                <a:buClr>
                  <a:schemeClr val="dk1"/>
                </a:buClr>
                <a:buSzPts val="1400"/>
              </a:pPr>
              <a:r>
                <a:rPr lang="en-US" sz="1200" b="1">
                  <a:solidFill>
                    <a:schemeClr val="bg1"/>
                  </a:solidFill>
                  <a:latin typeface="Roboto" panose="02000000000000000000" pitchFamily="2" charset="0"/>
                  <a:ea typeface="Roboto" panose="02000000000000000000" pitchFamily="2" charset="0"/>
                  <a:cs typeface="Calibri"/>
                  <a:sym typeface="Calibri"/>
                </a:rPr>
                <a:t>(49589, 3)</a:t>
              </a:r>
              <a:endParaRPr sz="1200" b="1" i="0" u="none">
                <a:solidFill>
                  <a:schemeClr val="bg1"/>
                </a:solidFill>
                <a:latin typeface="Roboto" panose="02000000000000000000" pitchFamily="2" charset="0"/>
                <a:ea typeface="Roboto" panose="02000000000000000000" pitchFamily="2" charset="0"/>
                <a:cs typeface="Calibri"/>
                <a:sym typeface="Calibri"/>
              </a:endParaRPr>
            </a:p>
          </p:txBody>
        </p:sp>
        <p:sp>
          <p:nvSpPr>
            <p:cNvPr id="53" name="Google Shape;1577;p47">
              <a:extLst>
                <a:ext uri="{FF2B5EF4-FFF2-40B4-BE49-F238E27FC236}">
                  <a16:creationId xmlns:a16="http://schemas.microsoft.com/office/drawing/2014/main" id="{1070D926-3A5B-15FF-D980-AA57AC474959}"/>
                </a:ext>
              </a:extLst>
            </p:cNvPr>
            <p:cNvSpPr txBox="1"/>
            <p:nvPr/>
          </p:nvSpPr>
          <p:spPr>
            <a:xfrm>
              <a:off x="5752753" y="3590128"/>
              <a:ext cx="878890" cy="59081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a:solidFill>
                    <a:schemeClr val="dk1"/>
                  </a:solidFill>
                  <a:latin typeface="Roboto" panose="02000000000000000000" pitchFamily="2" charset="0"/>
                  <a:ea typeface="Roboto" panose="02000000000000000000" pitchFamily="2" charset="0"/>
                  <a:cs typeface="Calibri"/>
                  <a:sym typeface="Calibri"/>
                </a:rPr>
                <a:t>(49589, 5)</a:t>
              </a:r>
              <a:endParaRPr sz="1200" b="1" i="0" u="none">
                <a:solidFill>
                  <a:schemeClr val="dk1"/>
                </a:solidFill>
                <a:latin typeface="Roboto" panose="02000000000000000000" pitchFamily="2" charset="0"/>
                <a:ea typeface="Roboto" panose="02000000000000000000" pitchFamily="2" charset="0"/>
                <a:cs typeface="Calibri"/>
                <a:sym typeface="Calibri"/>
              </a:endParaRPr>
            </a:p>
          </p:txBody>
        </p:sp>
        <p:sp>
          <p:nvSpPr>
            <p:cNvPr id="54" name="Google Shape;1578;p47">
              <a:extLst>
                <a:ext uri="{FF2B5EF4-FFF2-40B4-BE49-F238E27FC236}">
                  <a16:creationId xmlns:a16="http://schemas.microsoft.com/office/drawing/2014/main" id="{37C03326-F09C-061A-F8F9-2CA37D9FC369}"/>
                </a:ext>
              </a:extLst>
            </p:cNvPr>
            <p:cNvSpPr txBox="1"/>
            <p:nvPr/>
          </p:nvSpPr>
          <p:spPr>
            <a:xfrm>
              <a:off x="5752753" y="2972380"/>
              <a:ext cx="878890" cy="590818"/>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a:solidFill>
                    <a:schemeClr val="dk1"/>
                  </a:solidFill>
                  <a:latin typeface="Roboto" panose="02000000000000000000" pitchFamily="2" charset="0"/>
                  <a:ea typeface="Roboto" panose="02000000000000000000" pitchFamily="2" charset="0"/>
                  <a:cs typeface="Calibri"/>
                  <a:sym typeface="Calibri"/>
                </a:rPr>
                <a:t>Deal with “</a:t>
              </a:r>
              <a:r>
                <a:rPr lang="en-US" sz="1200" b="1" i="0" u="none" err="1">
                  <a:solidFill>
                    <a:schemeClr val="dk1"/>
                  </a:solidFill>
                  <a:latin typeface="Roboto" panose="02000000000000000000" pitchFamily="2" charset="0"/>
                  <a:ea typeface="Roboto" panose="02000000000000000000" pitchFamily="2" charset="0"/>
                  <a:cs typeface="Calibri"/>
                  <a:sym typeface="Calibri"/>
                </a:rPr>
                <a:t>n’t</a:t>
              </a:r>
              <a:r>
                <a:rPr lang="en-US" sz="1200" b="1" i="0" u="none">
                  <a:solidFill>
                    <a:schemeClr val="dk1"/>
                  </a:solidFill>
                  <a:latin typeface="Roboto" panose="02000000000000000000" pitchFamily="2" charset="0"/>
                  <a:ea typeface="Roboto" panose="02000000000000000000" pitchFamily="2" charset="0"/>
                  <a:cs typeface="Calibri"/>
                  <a:sym typeface="Calibri"/>
                </a:rPr>
                <a:t>” words before lemmatization - (49589, 4)</a:t>
              </a:r>
              <a:endParaRPr sz="1200" b="1" i="0" u="none">
                <a:solidFill>
                  <a:schemeClr val="dk1"/>
                </a:solidFill>
                <a:latin typeface="Roboto" panose="02000000000000000000" pitchFamily="2" charset="0"/>
                <a:ea typeface="Roboto" panose="02000000000000000000" pitchFamily="2" charset="0"/>
                <a:cs typeface="Calibri"/>
                <a:sym typeface="Calibri"/>
              </a:endParaRPr>
            </a:p>
          </p:txBody>
        </p:sp>
        <p:sp>
          <p:nvSpPr>
            <p:cNvPr id="55" name="Google Shape;1577;p47">
              <a:extLst>
                <a:ext uri="{FF2B5EF4-FFF2-40B4-BE49-F238E27FC236}">
                  <a16:creationId xmlns:a16="http://schemas.microsoft.com/office/drawing/2014/main" id="{C4F36389-BBBF-7D73-2E15-9CFC412593C3}"/>
                </a:ext>
              </a:extLst>
            </p:cNvPr>
            <p:cNvSpPr txBox="1"/>
            <p:nvPr/>
          </p:nvSpPr>
          <p:spPr>
            <a:xfrm>
              <a:off x="5752753" y="4207877"/>
              <a:ext cx="878890" cy="590818"/>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a:solidFill>
                    <a:schemeClr val="dk1"/>
                  </a:solidFill>
                  <a:latin typeface="Roboto" panose="02000000000000000000" pitchFamily="2" charset="0"/>
                  <a:ea typeface="Roboto" panose="02000000000000000000" pitchFamily="2" charset="0"/>
                  <a:cs typeface="Calibri"/>
                  <a:sym typeface="Calibri"/>
                </a:rPr>
                <a:t>Remove “</a:t>
              </a:r>
              <a:r>
                <a:rPr lang="en-US" sz="1200" b="1" i="0" u="none" err="1">
                  <a:solidFill>
                    <a:schemeClr val="dk1"/>
                  </a:solidFill>
                  <a:latin typeface="Roboto" panose="02000000000000000000" pitchFamily="2" charset="0"/>
                  <a:ea typeface="Roboto" panose="02000000000000000000" pitchFamily="2" charset="0"/>
                  <a:cs typeface="Calibri"/>
                  <a:sym typeface="Calibri"/>
                </a:rPr>
                <a:t>n’t</a:t>
              </a:r>
              <a:r>
                <a:rPr lang="en-US" sz="1200" b="1" i="0" u="none">
                  <a:solidFill>
                    <a:schemeClr val="dk1"/>
                  </a:solidFill>
                  <a:latin typeface="Roboto" panose="02000000000000000000" pitchFamily="2" charset="0"/>
                  <a:ea typeface="Roboto" panose="02000000000000000000" pitchFamily="2" charset="0"/>
                  <a:cs typeface="Calibri"/>
                  <a:sym typeface="Calibri"/>
                </a:rPr>
                <a:t>” words</a:t>
              </a:r>
            </a:p>
            <a:p>
              <a:pPr marL="0" marR="0" lvl="0" indent="0" algn="ctr" rtl="0">
                <a:lnSpc>
                  <a:spcPct val="100000"/>
                </a:lnSpc>
                <a:spcBef>
                  <a:spcPts val="0"/>
                </a:spcBef>
                <a:spcAft>
                  <a:spcPts val="0"/>
                </a:spcAft>
                <a:buClr>
                  <a:schemeClr val="dk1"/>
                </a:buClr>
                <a:buSzPts val="1400"/>
                <a:buFont typeface="Calibri"/>
                <a:buNone/>
              </a:pPr>
              <a:r>
                <a:rPr lang="en-US" sz="1200" b="1" i="0" u="none">
                  <a:solidFill>
                    <a:schemeClr val="dk1"/>
                  </a:solidFill>
                  <a:latin typeface="Roboto" panose="02000000000000000000" pitchFamily="2" charset="0"/>
                  <a:ea typeface="Roboto" panose="02000000000000000000" pitchFamily="2" charset="0"/>
                  <a:cs typeface="Calibri"/>
                  <a:sym typeface="Calibri"/>
                </a:rPr>
                <a:t>Append some punctuations</a:t>
              </a:r>
              <a:endParaRPr sz="1200" b="1" i="0" u="none">
                <a:solidFill>
                  <a:schemeClr val="dk1"/>
                </a:solidFill>
                <a:latin typeface="Roboto" panose="02000000000000000000" pitchFamily="2" charset="0"/>
                <a:ea typeface="Roboto" panose="02000000000000000000" pitchFamily="2" charset="0"/>
                <a:cs typeface="Calibri"/>
                <a:sym typeface="Calibri"/>
              </a:endParaRPr>
            </a:p>
          </p:txBody>
        </p:sp>
      </p:grpSp>
      <p:sp>
        <p:nvSpPr>
          <p:cNvPr id="56" name="Parallelogram 55">
            <a:extLst>
              <a:ext uri="{FF2B5EF4-FFF2-40B4-BE49-F238E27FC236}">
                <a16:creationId xmlns:a16="http://schemas.microsoft.com/office/drawing/2014/main" id="{CDBEFA9D-5D27-48B8-0E0E-F9E81AD5826F}"/>
              </a:ext>
            </a:extLst>
          </p:cNvPr>
          <p:cNvSpPr/>
          <p:nvPr/>
        </p:nvSpPr>
        <p:spPr>
          <a:xfrm>
            <a:off x="5229730" y="1064002"/>
            <a:ext cx="1669002" cy="444810"/>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Roboto" panose="02000000000000000000" pitchFamily="2" charset="0"/>
                <a:ea typeface="Roboto" panose="02000000000000000000" pitchFamily="2" charset="0"/>
              </a:rPr>
              <a:t>(55744, 13)</a:t>
            </a:r>
          </a:p>
        </p:txBody>
      </p:sp>
      <p:sp>
        <p:nvSpPr>
          <p:cNvPr id="7" name="TextBox 6">
            <a:extLst>
              <a:ext uri="{FF2B5EF4-FFF2-40B4-BE49-F238E27FC236}">
                <a16:creationId xmlns:a16="http://schemas.microsoft.com/office/drawing/2014/main" id="{89DF31B9-1E7E-7587-4415-537E9AC94C02}"/>
              </a:ext>
            </a:extLst>
          </p:cNvPr>
          <p:cNvSpPr txBox="1"/>
          <p:nvPr/>
        </p:nvSpPr>
        <p:spPr>
          <a:xfrm>
            <a:off x="2267912" y="1562440"/>
            <a:ext cx="2255746" cy="276999"/>
          </a:xfrm>
          <a:prstGeom prst="rect">
            <a:avLst/>
          </a:prstGeom>
          <a:noFill/>
        </p:spPr>
        <p:txBody>
          <a:bodyPr wrap="none" rtlCol="0">
            <a:spAutoFit/>
          </a:bodyPr>
          <a:lstStyle/>
          <a:p>
            <a:r>
              <a:rPr lang="en-US" sz="1200" b="1">
                <a:solidFill>
                  <a:schemeClr val="tx1"/>
                </a:solidFill>
                <a:latin typeface="Roboto" panose="02000000000000000000" pitchFamily="2" charset="0"/>
                <a:ea typeface="Roboto" panose="02000000000000000000" pitchFamily="2" charset="0"/>
              </a:rPr>
              <a:t>Selected 3 important columns</a:t>
            </a:r>
          </a:p>
        </p:txBody>
      </p:sp>
      <p:sp>
        <p:nvSpPr>
          <p:cNvPr id="58" name="Parallelogram 57">
            <a:extLst>
              <a:ext uri="{FF2B5EF4-FFF2-40B4-BE49-F238E27FC236}">
                <a16:creationId xmlns:a16="http://schemas.microsoft.com/office/drawing/2014/main" id="{0E60D1FE-C5AC-1A33-9621-D8A27E0B6EC5}"/>
              </a:ext>
            </a:extLst>
          </p:cNvPr>
          <p:cNvSpPr/>
          <p:nvPr/>
        </p:nvSpPr>
        <p:spPr>
          <a:xfrm>
            <a:off x="5229730" y="4473138"/>
            <a:ext cx="1840184" cy="444810"/>
          </a:xfrm>
          <a:prstGeom prst="parallelogram">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Roboto" panose="02000000000000000000" pitchFamily="2" charset="0"/>
                <a:ea typeface="Roboto" panose="02000000000000000000" pitchFamily="2" charset="0"/>
              </a:rPr>
              <a:t>(49589, 5)</a:t>
            </a:r>
          </a:p>
        </p:txBody>
      </p:sp>
      <p:grpSp>
        <p:nvGrpSpPr>
          <p:cNvPr id="59" name="Google Shape;934;p46">
            <a:extLst>
              <a:ext uri="{FF2B5EF4-FFF2-40B4-BE49-F238E27FC236}">
                <a16:creationId xmlns:a16="http://schemas.microsoft.com/office/drawing/2014/main" id="{2BF181A1-0E4E-4462-99EA-685C3E6F9578}"/>
              </a:ext>
            </a:extLst>
          </p:cNvPr>
          <p:cNvGrpSpPr/>
          <p:nvPr/>
        </p:nvGrpSpPr>
        <p:grpSpPr>
          <a:xfrm flipH="1">
            <a:off x="7284977" y="2731159"/>
            <a:ext cx="333017" cy="315600"/>
            <a:chOff x="2594050" y="1631825"/>
            <a:chExt cx="439625" cy="439625"/>
          </a:xfrm>
        </p:grpSpPr>
        <p:sp>
          <p:nvSpPr>
            <p:cNvPr id="60" name="Google Shape;935;p46">
              <a:extLst>
                <a:ext uri="{FF2B5EF4-FFF2-40B4-BE49-F238E27FC236}">
                  <a16:creationId xmlns:a16="http://schemas.microsoft.com/office/drawing/2014/main" id="{F15C7FFD-0BAF-B19E-30EF-5EFCB6532CD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36;p46">
              <a:extLst>
                <a:ext uri="{FF2B5EF4-FFF2-40B4-BE49-F238E27FC236}">
                  <a16:creationId xmlns:a16="http://schemas.microsoft.com/office/drawing/2014/main" id="{C4761577-8621-E6D8-DA7F-EB2B0A39CF8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37;p46">
              <a:extLst>
                <a:ext uri="{FF2B5EF4-FFF2-40B4-BE49-F238E27FC236}">
                  <a16:creationId xmlns:a16="http://schemas.microsoft.com/office/drawing/2014/main" id="{147DDBCE-F4F4-2F20-F888-5F0AFFC5FCB8}"/>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38;p46">
              <a:extLst>
                <a:ext uri="{FF2B5EF4-FFF2-40B4-BE49-F238E27FC236}">
                  <a16:creationId xmlns:a16="http://schemas.microsoft.com/office/drawing/2014/main" id="{8BF84A7A-3C0A-CB42-A2A8-2C292EBAFD00}"/>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772DB6A9-D696-CE0A-458A-E8EE5734AAD9}"/>
              </a:ext>
            </a:extLst>
          </p:cNvPr>
          <p:cNvSpPr txBox="1"/>
          <p:nvPr/>
        </p:nvSpPr>
        <p:spPr>
          <a:xfrm>
            <a:off x="7600009" y="2606215"/>
            <a:ext cx="1487399" cy="523220"/>
          </a:xfrm>
          <a:prstGeom prst="rect">
            <a:avLst/>
          </a:prstGeom>
          <a:noFill/>
        </p:spPr>
        <p:txBody>
          <a:bodyPr wrap="square" rtlCol="0">
            <a:spAutoFit/>
          </a:bodyPr>
          <a:lstStyle/>
          <a:p>
            <a:r>
              <a:rPr lang="en-US" b="1">
                <a:solidFill>
                  <a:schemeClr val="accent1"/>
                </a:solidFill>
                <a:latin typeface="Roboto" panose="02000000000000000000" pitchFamily="2" charset="0"/>
                <a:ea typeface="Roboto" panose="02000000000000000000" pitchFamily="2" charset="0"/>
              </a:rPr>
              <a:t>Why do we keep</a:t>
            </a:r>
          </a:p>
          <a:p>
            <a:r>
              <a:rPr lang="en-US" b="1">
                <a:solidFill>
                  <a:schemeClr val="accent1"/>
                </a:solidFill>
                <a:latin typeface="Roboto" panose="02000000000000000000" pitchFamily="2" charset="0"/>
                <a:ea typeface="Roboto" panose="02000000000000000000" pitchFamily="2" charset="0"/>
              </a:rPr>
              <a:t> “</a:t>
            </a:r>
            <a:r>
              <a:rPr lang="en-US" b="1" err="1">
                <a:solidFill>
                  <a:schemeClr val="accent1"/>
                </a:solidFill>
                <a:latin typeface="Roboto" panose="02000000000000000000" pitchFamily="2" charset="0"/>
                <a:ea typeface="Roboto" panose="02000000000000000000" pitchFamily="2" charset="0"/>
              </a:rPr>
              <a:t>n’t</a:t>
            </a:r>
            <a:r>
              <a:rPr lang="en-US" b="1">
                <a:solidFill>
                  <a:schemeClr val="accent1"/>
                </a:solidFill>
                <a:latin typeface="Roboto" panose="02000000000000000000" pitchFamily="2" charset="0"/>
                <a:ea typeface="Roboto" panose="02000000000000000000" pitchFamily="2" charset="0"/>
              </a:rPr>
              <a:t>” words? </a:t>
            </a:r>
          </a:p>
        </p:txBody>
      </p:sp>
      <p:sp>
        <p:nvSpPr>
          <p:cNvPr id="9" name="TextBox 8">
            <a:extLst>
              <a:ext uri="{FF2B5EF4-FFF2-40B4-BE49-F238E27FC236}">
                <a16:creationId xmlns:a16="http://schemas.microsoft.com/office/drawing/2014/main" id="{9890430D-4C70-535F-B113-A0FBE8A04E7C}"/>
              </a:ext>
            </a:extLst>
          </p:cNvPr>
          <p:cNvSpPr txBox="1"/>
          <p:nvPr/>
        </p:nvSpPr>
        <p:spPr>
          <a:xfrm>
            <a:off x="7284984" y="3256821"/>
            <a:ext cx="1820416" cy="646331"/>
          </a:xfrm>
          <a:prstGeom prst="rect">
            <a:avLst/>
          </a:prstGeom>
          <a:noFill/>
        </p:spPr>
        <p:txBody>
          <a:bodyPr wrap="square" rtlCol="0">
            <a:spAutoFit/>
          </a:bodyPr>
          <a:lstStyle/>
          <a:p>
            <a:pPr algn="ctr"/>
            <a:r>
              <a:rPr lang="en-US" sz="1200">
                <a:latin typeface="Roboto" panose="02000000000000000000" pitchFamily="2" charset="0"/>
                <a:ea typeface="Roboto" panose="02000000000000000000" pitchFamily="2" charset="0"/>
              </a:rPr>
              <a:t>The “</a:t>
            </a:r>
            <a:r>
              <a:rPr lang="en-US" sz="1200" err="1">
                <a:latin typeface="Roboto" panose="02000000000000000000" pitchFamily="2" charset="0"/>
                <a:ea typeface="Roboto" panose="02000000000000000000" pitchFamily="2" charset="0"/>
              </a:rPr>
              <a:t>n’t</a:t>
            </a:r>
            <a:r>
              <a:rPr lang="en-US" sz="1200">
                <a:latin typeface="Roboto" panose="02000000000000000000" pitchFamily="2" charset="0"/>
                <a:ea typeface="Roboto" panose="02000000000000000000" pitchFamily="2" charset="0"/>
              </a:rPr>
              <a:t>” words will change the sentiment of a review. </a:t>
            </a:r>
          </a:p>
        </p:txBody>
      </p:sp>
      <p:sp>
        <p:nvSpPr>
          <p:cNvPr id="10" name="Rectangle 9">
            <a:extLst>
              <a:ext uri="{FF2B5EF4-FFF2-40B4-BE49-F238E27FC236}">
                <a16:creationId xmlns:a16="http://schemas.microsoft.com/office/drawing/2014/main" id="{6366C1C9-D935-0AC3-387B-490029A1BE8B}"/>
              </a:ext>
            </a:extLst>
          </p:cNvPr>
          <p:cNvSpPr/>
          <p:nvPr/>
        </p:nvSpPr>
        <p:spPr>
          <a:xfrm>
            <a:off x="7336172" y="3194639"/>
            <a:ext cx="1751236" cy="80885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E0838C-3F29-1A2C-E6D6-19A4C0007E37}"/>
              </a:ext>
            </a:extLst>
          </p:cNvPr>
          <p:cNvSpPr txBox="1"/>
          <p:nvPr/>
        </p:nvSpPr>
        <p:spPr>
          <a:xfrm>
            <a:off x="3228122" y="2825305"/>
            <a:ext cx="1552028" cy="276999"/>
          </a:xfrm>
          <a:prstGeom prst="rect">
            <a:avLst/>
          </a:prstGeom>
          <a:noFill/>
        </p:spPr>
        <p:txBody>
          <a:bodyPr wrap="none" rtlCol="0">
            <a:spAutoFit/>
          </a:bodyPr>
          <a:lstStyle/>
          <a:p>
            <a:r>
              <a:rPr lang="en-US" sz="1200" b="1">
                <a:solidFill>
                  <a:schemeClr val="accent1"/>
                </a:solidFill>
                <a:latin typeface="Roboto" panose="02000000000000000000" pitchFamily="2" charset="0"/>
                <a:ea typeface="Roboto" panose="02000000000000000000" pitchFamily="2" charset="0"/>
              </a:rPr>
              <a:t>+ (‘</a:t>
            </a:r>
            <a:r>
              <a:rPr lang="en-US" sz="1200" b="1" err="1">
                <a:solidFill>
                  <a:schemeClr val="accent1"/>
                </a:solidFill>
                <a:latin typeface="Roboto" panose="02000000000000000000" pitchFamily="2" charset="0"/>
                <a:ea typeface="Roboto" panose="02000000000000000000" pitchFamily="2" charset="0"/>
              </a:rPr>
              <a:t>content_lemma</a:t>
            </a:r>
            <a:r>
              <a:rPr lang="en-US" sz="1200" b="1">
                <a:solidFill>
                  <a:schemeClr val="accent1"/>
                </a:solidFill>
                <a:latin typeface="Roboto" panose="02000000000000000000" pitchFamily="2" charset="0"/>
                <a:ea typeface="Roboto" panose="02000000000000000000" pitchFamily="2" charset="0"/>
              </a:rPr>
              <a:t>’)</a:t>
            </a:r>
          </a:p>
        </p:txBody>
      </p:sp>
      <p:sp>
        <p:nvSpPr>
          <p:cNvPr id="64" name="TextBox 63">
            <a:extLst>
              <a:ext uri="{FF2B5EF4-FFF2-40B4-BE49-F238E27FC236}">
                <a16:creationId xmlns:a16="http://schemas.microsoft.com/office/drawing/2014/main" id="{98FA0A00-5D5B-D564-FCE9-093F3FCE4E4B}"/>
              </a:ext>
            </a:extLst>
          </p:cNvPr>
          <p:cNvSpPr txBox="1"/>
          <p:nvPr/>
        </p:nvSpPr>
        <p:spPr>
          <a:xfrm>
            <a:off x="3268999" y="3259708"/>
            <a:ext cx="1470274" cy="276999"/>
          </a:xfrm>
          <a:prstGeom prst="rect">
            <a:avLst/>
          </a:prstGeom>
          <a:noFill/>
        </p:spPr>
        <p:txBody>
          <a:bodyPr wrap="none" rtlCol="0">
            <a:spAutoFit/>
          </a:bodyPr>
          <a:lstStyle/>
          <a:p>
            <a:r>
              <a:rPr lang="en-US" sz="1200" b="1">
                <a:solidFill>
                  <a:schemeClr val="accent1"/>
                </a:solidFill>
                <a:latin typeface="Roboto" panose="02000000000000000000" pitchFamily="2" charset="0"/>
                <a:ea typeface="Roboto" panose="02000000000000000000" pitchFamily="2" charset="0"/>
              </a:rPr>
              <a:t>+ (‘</a:t>
            </a:r>
            <a:r>
              <a:rPr lang="en-US" sz="1200" b="1" err="1">
                <a:solidFill>
                  <a:schemeClr val="accent1"/>
                </a:solidFill>
                <a:latin typeface="Roboto" panose="02000000000000000000" pitchFamily="2" charset="0"/>
                <a:ea typeface="Roboto" panose="02000000000000000000" pitchFamily="2" charset="0"/>
              </a:rPr>
              <a:t>content_regex</a:t>
            </a:r>
            <a:r>
              <a:rPr lang="en-US" sz="1200" b="1">
                <a:solidFill>
                  <a:schemeClr val="accent1"/>
                </a:solidFill>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2756375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lvl="0"/>
            <a:r>
              <a:rPr lang="en-US"/>
              <a:t>Classification Modeling</a:t>
            </a:r>
          </a:p>
        </p:txBody>
      </p:sp>
      <p:sp>
        <p:nvSpPr>
          <p:cNvPr id="222" name="Google Shape;222;p14"/>
          <p:cNvSpPr txBox="1">
            <a:spLocks noGrp="1"/>
          </p:cNvSpPr>
          <p:nvPr>
            <p:ph type="subTitle" idx="1"/>
          </p:nvPr>
        </p:nvSpPr>
        <p:spPr>
          <a:xfrm>
            <a:off x="463524" y="3975449"/>
            <a:ext cx="4468693" cy="784800"/>
          </a:xfrm>
          <a:prstGeom prst="rect">
            <a:avLst/>
          </a:prstGeom>
        </p:spPr>
        <p:txBody>
          <a:bodyPr spcFirstLastPara="1" wrap="square" lIns="91425" tIns="91425" rIns="91425" bIns="91425" anchor="ctr" anchorCtr="0">
            <a:noAutofit/>
          </a:bodyPr>
          <a:lstStyle/>
          <a:p>
            <a:pPr marL="0" indent="0">
              <a:spcAft>
                <a:spcPts val="1000"/>
              </a:spcAft>
            </a:pPr>
            <a:r>
              <a:rPr lang="en-US" sz="1600"/>
              <a:t>Deep Learning Models – Feature Importance </a:t>
            </a:r>
          </a:p>
          <a:p>
            <a:pPr marL="0" indent="0">
              <a:spcAft>
                <a:spcPts val="1000"/>
              </a:spcAft>
            </a:pPr>
            <a:r>
              <a:rPr lang="en-US" sz="1600"/>
              <a:t>– Problematic Reviews</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24" name="Google Shape;224;p14"/>
          <p:cNvSpPr txBox="1"/>
          <p:nvPr/>
        </p:nvSpPr>
        <p:spPr>
          <a:xfrm>
            <a:off x="463524" y="17549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2</a:t>
            </a:r>
            <a:endParaRPr sz="3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297210003"/>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2420</Words>
  <Application>Microsoft Macintosh PowerPoint</Application>
  <PresentationFormat>On-screen Show (16:9)</PresentationFormat>
  <Paragraphs>357</Paragraphs>
  <Slides>30</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Roboto Condensed Light</vt:lpstr>
      <vt:lpstr>Arvo</vt:lpstr>
      <vt:lpstr>Calibri</vt:lpstr>
      <vt:lpstr>Roboto Condensed</vt:lpstr>
      <vt:lpstr>微软雅黑</vt:lpstr>
      <vt:lpstr>Wingdings</vt:lpstr>
      <vt:lpstr>Arial</vt:lpstr>
      <vt:lpstr>Roboto</vt:lpstr>
      <vt:lpstr>Wingdings,Sans-Serif</vt:lpstr>
      <vt:lpstr>Salerio template</vt:lpstr>
      <vt:lpstr>DSO 560 NLP Google Play Store Apps Reviews Analysis</vt:lpstr>
      <vt:lpstr>Contents</vt:lpstr>
      <vt:lpstr>Overview</vt:lpstr>
      <vt:lpstr>Overview – Business Problem </vt:lpstr>
      <vt:lpstr>Overview – Roadmap</vt:lpstr>
      <vt:lpstr>Overview – Dataset Review</vt:lpstr>
      <vt:lpstr>Overview – Dataset Review</vt:lpstr>
      <vt:lpstr>Overview – Preprocessing</vt:lpstr>
      <vt:lpstr>Classification Modeling</vt:lpstr>
      <vt:lpstr>Classification Modeling – Deep Learning Models</vt:lpstr>
      <vt:lpstr>Classification Modeling – Neural Network</vt:lpstr>
      <vt:lpstr>Classification Modeling -  Feature Importance</vt:lpstr>
      <vt:lpstr>Classification Modeling -  Feature Importance</vt:lpstr>
      <vt:lpstr>Classification Modeling -  Feature Importance</vt:lpstr>
      <vt:lpstr>Classification Modeling - Problematic Reviews </vt:lpstr>
      <vt:lpstr>Topic Modeling</vt:lpstr>
      <vt:lpstr>What is  the  Business Insights?</vt:lpstr>
      <vt:lpstr>Topic Modeling – Payment (Positive Reviews)</vt:lpstr>
      <vt:lpstr>Topic Modeling – Payment (Negative Reviews)</vt:lpstr>
      <vt:lpstr>Topic Modeling – Browser (Positive Reviews)</vt:lpstr>
      <vt:lpstr>Topic Modeling – Browser (Negative Reviews)</vt:lpstr>
      <vt:lpstr>Topic Modeling – Video Player (Positive Reviews)</vt:lpstr>
      <vt:lpstr>Topic Modeling – Video Player (Negative Reviews)</vt:lpstr>
      <vt:lpstr>Topic Modeling – Communication (Positive Reviews)</vt:lpstr>
      <vt:lpstr>Topic Modeling – Communication (Negative Reviews)</vt:lpstr>
      <vt:lpstr>Topic Modeling – File Managers (Positive Reviews)</vt:lpstr>
      <vt:lpstr>Topic Modeling – File Manager  (Negative Reviews)</vt:lpstr>
      <vt:lpstr>Future Improvement</vt:lpstr>
      <vt:lpstr>Future Improvement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DSO 560 NLP Google Apps Reviews Analysis</dc:title>
  <cp:lastModifiedBy>Zou, Xiaoying</cp:lastModifiedBy>
  <cp:revision>3</cp:revision>
  <dcterms:modified xsi:type="dcterms:W3CDTF">2022-05-13T05:21:36Z</dcterms:modified>
</cp:coreProperties>
</file>